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62" r:id="rId4"/>
    <p:sldId id="274" r:id="rId5"/>
    <p:sldId id="263" r:id="rId6"/>
    <p:sldId id="265" r:id="rId8"/>
    <p:sldId id="267" r:id="rId9"/>
    <p:sldId id="269" r:id="rId10"/>
    <p:sldId id="297" r:id="rId11"/>
    <p:sldId id="278" r:id="rId12"/>
    <p:sldId id="298" r:id="rId13"/>
    <p:sldId id="299" r:id="rId14"/>
    <p:sldId id="279" r:id="rId15"/>
    <p:sldId id="280" r:id="rId16"/>
    <p:sldId id="332" r:id="rId17"/>
    <p:sldId id="281" r:id="rId18"/>
    <p:sldId id="339" r:id="rId19"/>
    <p:sldId id="282" r:id="rId20"/>
    <p:sldId id="283" r:id="rId21"/>
    <p:sldId id="342" r:id="rId22"/>
    <p:sldId id="352" r:id="rId23"/>
    <p:sldId id="284" r:id="rId24"/>
    <p:sldId id="347" r:id="rId25"/>
    <p:sldId id="35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4D1"/>
    <a:srgbClr val="FEFFFF"/>
    <a:srgbClr val="5D360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file:///C:\Users\Dell\Desktop\&#20108;&#27169;&#35762;&#35780;\&#20108;&#27169;&#35797;&#39064;&#25968;&#25454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2880" b="1">
                <a:solidFill>
                  <a:srgbClr val="FF0000"/>
                </a:solidFill>
              </a:rPr>
              <a:t>选择题正答率%</a:t>
            </a:r>
            <a:endParaRPr sz="2880" b="1">
              <a:solidFill>
                <a:srgbClr val="FF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0471737447138"/>
          <c:y val="0.266291090719015"/>
          <c:w val="0.866424444576806"/>
          <c:h val="0.6013358113602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[二模试题数据1.xlsx]Sheet1!$H$11</c:f>
              <c:strCache>
                <c:ptCount val="1"/>
                <c:pt idx="0">
                  <c:v>正确率%</c:v>
                </c:pt>
              </c:strCache>
            </c:strRef>
          </c:tx>
          <c:spPr>
            <a:solidFill>
              <a:srgbClr val="ED7D31"/>
            </a:solidFill>
            <a:ln w="25400"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val>
            <c:numRef>
              <c:f>[二模试题数据1.xlsx]Sheet1!$H$12:$H$36</c:f>
              <c:numCache>
                <c:formatCode>General</c:formatCode>
                <c:ptCount val="25"/>
                <c:pt idx="0">
                  <c:v>52.7</c:v>
                </c:pt>
                <c:pt idx="1">
                  <c:v>91.6</c:v>
                </c:pt>
                <c:pt idx="2">
                  <c:v>100</c:v>
                </c:pt>
                <c:pt idx="3">
                  <c:v>66.6</c:v>
                </c:pt>
                <c:pt idx="4">
                  <c:v>91.6</c:v>
                </c:pt>
                <c:pt idx="5">
                  <c:v>75</c:v>
                </c:pt>
                <c:pt idx="6">
                  <c:v>88.8</c:v>
                </c:pt>
                <c:pt idx="7">
                  <c:v>97.2</c:v>
                </c:pt>
                <c:pt idx="8">
                  <c:v>88.8</c:v>
                </c:pt>
                <c:pt idx="9">
                  <c:v>27.2</c:v>
                </c:pt>
                <c:pt idx="10">
                  <c:v>75</c:v>
                </c:pt>
                <c:pt idx="11">
                  <c:v>97.2</c:v>
                </c:pt>
                <c:pt idx="12">
                  <c:v>52.7</c:v>
                </c:pt>
                <c:pt idx="13">
                  <c:v>97.2</c:v>
                </c:pt>
                <c:pt idx="14">
                  <c:v>83.3</c:v>
                </c:pt>
                <c:pt idx="15">
                  <c:v>94.4</c:v>
                </c:pt>
                <c:pt idx="16">
                  <c:v>72.2</c:v>
                </c:pt>
                <c:pt idx="17">
                  <c:v>77.7</c:v>
                </c:pt>
                <c:pt idx="18">
                  <c:v>91.6</c:v>
                </c:pt>
                <c:pt idx="19">
                  <c:v>44.4</c:v>
                </c:pt>
                <c:pt idx="20">
                  <c:v>61.1</c:v>
                </c:pt>
                <c:pt idx="21">
                  <c:v>97.2</c:v>
                </c:pt>
                <c:pt idx="22">
                  <c:v>80.5</c:v>
                </c:pt>
                <c:pt idx="23">
                  <c:v>83.3</c:v>
                </c:pt>
                <c:pt idx="24">
                  <c:v>91.6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45150076"/>
        <c:axId val="327146993"/>
      </c:barChart>
      <c:catAx>
        <c:axId val="4451500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27146993"/>
        <c:crosses val="autoZero"/>
        <c:auto val="1"/>
        <c:lblAlgn val="ctr"/>
        <c:lblOffset val="100"/>
        <c:noMultiLvlLbl val="0"/>
      </c:catAx>
      <c:valAx>
        <c:axId val="32714699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Text" lastClr="000000">
                  <a:lumMod val="25000"/>
                  <a:lumOff val="75000"/>
                  <a:alpha val="30000"/>
                </a:sys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sz="2400" b="1"/>
                  <a:t>正答率</a:t>
                </a:r>
                <a:endParaRPr sz="2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51500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24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解：A、病原体是指能够引起传染疾病的细菌、病毒和寄生虫等，A错误；</a:t>
            </a:r>
            <a:endParaRPr lang="zh-CN" altLang="en-US"/>
          </a:p>
          <a:p>
            <a:r>
              <a:rPr lang="zh-CN" altLang="en-US"/>
              <a:t>B、通过接种疫苗可以预防传染病，但并不是所有的传染病都可以通过接种疫苗来预防，如艾滋病，B错误。</a:t>
            </a:r>
            <a:endParaRPr lang="zh-CN" altLang="en-US"/>
          </a:p>
          <a:p>
            <a:r>
              <a:rPr lang="zh-CN" altLang="en-US"/>
              <a:t>C、当免疫功能异常时人体会发生疾病；例如防御感染的功能过强时，对进入人体内的某些药物和食物会发生过敏反应，当自身稳定的功能异常时人体会发生自身免疫性疾病，当免疫监视功能异常时人体可能会发生肿瘤，C正确。</a:t>
            </a:r>
            <a:endParaRPr lang="zh-CN" altLang="en-US"/>
          </a:p>
          <a:p>
            <a:r>
              <a:rPr lang="zh-CN" altLang="en-US"/>
              <a:t>D、溶菌酶能够破坏多种病菌的细胞壁，使其溶解，属于第二道防线，非特异性免疫，D错误，</a:t>
            </a:r>
            <a:endParaRPr lang="zh-CN" altLang="en-US"/>
          </a:p>
          <a:p>
            <a:r>
              <a:rPr lang="zh-CN" altLang="en-US"/>
              <a:t>故选：C。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解：A、病原体是指能够引起传染疾病的细菌、病毒和寄生虫等，A错误；</a:t>
            </a:r>
            <a:endParaRPr lang="zh-CN" altLang="en-US"/>
          </a:p>
          <a:p>
            <a:r>
              <a:rPr lang="zh-CN" altLang="en-US"/>
              <a:t>B、通过接种疫苗可以预防传染病，但并不是所有的传染病都可以通过接种疫苗来预防，如艾滋病，B错误。</a:t>
            </a:r>
            <a:endParaRPr lang="zh-CN" altLang="en-US"/>
          </a:p>
          <a:p>
            <a:r>
              <a:rPr lang="zh-CN" altLang="en-US"/>
              <a:t>C、当免疫功能异常时人体会发生疾病；例如防御感染的功能过强时，对进入人体内的某些药物和食物会发生过敏反应，当自身稳定的功能异常时人体会发生自身免疫性疾病，当免疫监视功能异常时人体可能会发生肿瘤，C正确。</a:t>
            </a:r>
            <a:endParaRPr lang="zh-CN" altLang="en-US"/>
          </a:p>
          <a:p>
            <a:r>
              <a:rPr lang="zh-CN" altLang="en-US"/>
              <a:t>D、溶菌酶能够破坏多种病菌的细胞壁，使其溶解，属于第二道防线，非特异性免疫，D错误，</a:t>
            </a:r>
            <a:endParaRPr lang="zh-CN" altLang="en-US"/>
          </a:p>
          <a:p>
            <a:r>
              <a:rPr lang="zh-CN" altLang="en-US"/>
              <a:t>故选：C。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3.png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3.png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image" Target="../media/image3.png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3.png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../media/image6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4"/>
            </p:custDataLst>
          </p:nvPr>
        </p:nvSpPr>
        <p:spPr>
          <a:xfrm>
            <a:off x="1652270" y="3473668"/>
            <a:ext cx="8890064" cy="1156533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4" name="标题 4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1652270" y="2227797"/>
            <a:ext cx="8890064" cy="11125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25" b="1" i="0" u="none" strike="noStrike" kern="1200" cap="none" spc="7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2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905" y="1650127"/>
            <a:ext cx="8889429" cy="11282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4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1652270" y="2930762"/>
            <a:ext cx="8890064" cy="22771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4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 descr="图片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11966" cy="3235350"/>
          </a:xfrm>
          <a:prstGeom prst="rect">
            <a:avLst/>
          </a:prstGeom>
        </p:spPr>
      </p:pic>
      <p:pic>
        <p:nvPicPr>
          <p:cNvPr id="3" name="图片 2" descr="图片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图片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0514" y="1234440"/>
            <a:ext cx="4357396" cy="4389120"/>
          </a:xfrm>
          <a:prstGeom prst="rect">
            <a:avLst/>
          </a:prstGeom>
        </p:spPr>
      </p:pic>
      <p:pic>
        <p:nvPicPr>
          <p:cNvPr id="6" name="图片 5" descr="图片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0.xml"/><Relationship Id="rId2" Type="http://schemas.openxmlformats.org/officeDocument/2006/relationships/image" Target="../media/image7.png"/><Relationship Id="rId1" Type="http://schemas.openxmlformats.org/officeDocument/2006/relationships/tags" Target="../tags/tag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9.xml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3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05.xml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2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23.png"/><Relationship Id="rId1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1.xml"/><Relationship Id="rId1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9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1.xml"/><Relationship Id="rId10" Type="http://schemas.openxmlformats.org/officeDocument/2006/relationships/image" Target="../media/image92.png"/><Relationship Id="rId1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3.xml"/><Relationship Id="rId3" Type="http://schemas.openxmlformats.org/officeDocument/2006/relationships/image" Target="../media/image10.wmf"/><Relationship Id="rId2" Type="http://schemas.openxmlformats.org/officeDocument/2006/relationships/package" Target="../embeddings/Document1.docx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5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97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98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651000" y="2240497"/>
            <a:ext cx="8890064" cy="1112520"/>
          </a:xfrm>
        </p:spPr>
        <p:txBody>
          <a:bodyPr>
            <a:normAutofit lnSpcReduction="10000"/>
          </a:bodyPr>
          <a:p>
            <a:r>
              <a:rPr lang="zh-CN" altLang="zh-CN">
                <a:latin typeface="楷体" panose="02010609060101010101" pitchFamily="49" charset="-122"/>
                <a:ea typeface="楷体" panose="02010609060101010101" pitchFamily="49" charset="-122"/>
              </a:rPr>
              <a:t>生物二模试题</a:t>
            </a:r>
            <a:endParaRPr lang="zh-CN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" y="0"/>
            <a:ext cx="8622030" cy="14903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45295" y="4361180"/>
            <a:ext cx="131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宋甜甜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45295" y="4959350"/>
            <a:ext cx="166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2021.05.11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46580" y="1425575"/>
            <a:ext cx="947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/>
            <a:r>
              <a:rPr lang="zh-CN" altLang="en-US" dirty="0">
                <a:cs typeface="Times New Roman" panose="02020603050405020304" pitchFamily="18" charset="0"/>
                <a:sym typeface="+mn-ea"/>
              </a:rPr>
              <a:t>由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_________</a:t>
            </a:r>
            <a:r>
              <a:rPr lang="en-US" altLang="zh-CN" dirty="0"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cs typeface="Times New Roman" panose="02020603050405020304" pitchFamily="18" charset="0"/>
                <a:sym typeface="+mn-ea"/>
              </a:rPr>
              <a:t>如细菌、病毒、寄生虫</a:t>
            </a:r>
            <a:r>
              <a:rPr lang="en-US" altLang="zh-CN" dirty="0"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引起的</a:t>
            </a:r>
            <a:r>
              <a:rPr lang="zh-CN" altLang="en-US" dirty="0">
                <a:cs typeface="Times New Roman" panose="02020603050405020304" pitchFamily="18" charset="0"/>
                <a:sym typeface="+mn-ea"/>
              </a:rPr>
              <a:t>、能在人与人之间或人与动物之间传播的疾病。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9785" y="142557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cs typeface="Times New Roman" panose="02020603050405020304" pitchFamily="18" charset="0"/>
                <a:sym typeface="+mn-ea"/>
              </a:rPr>
              <a:t>传染病：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917065" y="1793875"/>
            <a:ext cx="53492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/>
              <a:t>是指能够散播病原体的</a:t>
            </a:r>
            <a:r>
              <a:rPr lang="zh-CN" altLang="en-US">
                <a:solidFill>
                  <a:srgbClr val="FF0000"/>
                </a:solidFill>
              </a:rPr>
              <a:t>人或动物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9785" y="105727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tx1"/>
                </a:solidFill>
                <a:sym typeface="+mn-ea"/>
              </a:rPr>
              <a:t>病原体：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6580" y="1057275"/>
            <a:ext cx="4526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是能引起疾病的微生物、寄生虫等的总称。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9785" y="179387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tx1"/>
                </a:solidFill>
                <a:sym typeface="+mn-ea"/>
              </a:rPr>
              <a:t>传染源：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1870" y="140716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病原体</a:t>
            </a:r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602615" y="1042670"/>
            <a:ext cx="235585" cy="1097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6725" y="126365"/>
            <a:ext cx="3999865" cy="521970"/>
          </a:xfrm>
          <a:prstGeom prst="rect">
            <a:avLst/>
          </a:prstGeom>
          <a:solidFill>
            <a:srgbClr val="FEFFFF"/>
          </a:solidFill>
        </p:spPr>
        <p:txBody>
          <a:bodyPr wrap="square" rtlCol="0">
            <a:spAutoFit/>
          </a:bodyPr>
          <a:p>
            <a:r>
              <a:rPr lang="zh-CN" altLang="en-US" sz="2800" b="1"/>
              <a:t>巩固知识点</a:t>
            </a:r>
            <a:endParaRPr lang="en-US" altLang="zh-CN" sz="2800" b="1"/>
          </a:p>
        </p:txBody>
      </p:sp>
      <p:pic>
        <p:nvPicPr>
          <p:cNvPr id="24" name="图片 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665" y="2274570"/>
            <a:ext cx="8655685" cy="3862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5080000" y="2530475"/>
            <a:ext cx="1877060" cy="3987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 sz="2000" b="1"/>
              <a:t>切断传播途径</a:t>
            </a:r>
            <a:endParaRPr lang="zh-CN" altLang="en-US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7674610" y="2525395"/>
            <a:ext cx="1877060" cy="3987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 sz="2000" b="1"/>
              <a:t>保护易感人群</a:t>
            </a:r>
            <a:endParaRPr lang="zh-CN" altLang="en-US" sz="2000" b="1"/>
          </a:p>
        </p:txBody>
      </p:sp>
      <p:sp>
        <p:nvSpPr>
          <p:cNvPr id="18" name="文本框 17"/>
          <p:cNvSpPr txBox="1"/>
          <p:nvPr/>
        </p:nvSpPr>
        <p:spPr>
          <a:xfrm>
            <a:off x="2742565" y="3735705"/>
            <a:ext cx="1470025" cy="460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 sz="2400" b="1"/>
              <a:t>传染源</a:t>
            </a:r>
            <a:endParaRPr lang="zh-CN" altLang="en-US" sz="2400" b="1"/>
          </a:p>
        </p:txBody>
      </p:sp>
      <p:sp>
        <p:nvSpPr>
          <p:cNvPr id="19" name="文本框 18"/>
          <p:cNvSpPr txBox="1"/>
          <p:nvPr/>
        </p:nvSpPr>
        <p:spPr>
          <a:xfrm>
            <a:off x="1717675" y="5614670"/>
            <a:ext cx="1243330" cy="460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 sz="2400" b="1"/>
              <a:t>病原体</a:t>
            </a:r>
            <a:endParaRPr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5238115" y="5553075"/>
            <a:ext cx="156019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1</a:t>
            </a:r>
            <a:endParaRPr lang="en-US" altLang="zh-CN" sz="3200"/>
          </a:p>
        </p:txBody>
      </p:sp>
      <p:sp>
        <p:nvSpPr>
          <p:cNvPr id="21" name="文本框 20"/>
          <p:cNvSpPr txBox="1"/>
          <p:nvPr/>
        </p:nvSpPr>
        <p:spPr>
          <a:xfrm>
            <a:off x="2742565" y="3674110"/>
            <a:ext cx="156019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2</a:t>
            </a:r>
            <a:endParaRPr lang="en-US" altLang="zh-CN" sz="3200"/>
          </a:p>
        </p:txBody>
      </p:sp>
      <p:sp>
        <p:nvSpPr>
          <p:cNvPr id="22" name="文本框 21"/>
          <p:cNvSpPr txBox="1"/>
          <p:nvPr/>
        </p:nvSpPr>
        <p:spPr>
          <a:xfrm>
            <a:off x="5058410" y="3612515"/>
            <a:ext cx="156019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3</a:t>
            </a:r>
            <a:endParaRPr lang="en-US" altLang="zh-CN" sz="3200"/>
          </a:p>
        </p:txBody>
      </p:sp>
      <p:sp>
        <p:nvSpPr>
          <p:cNvPr id="23" name="文本框 22"/>
          <p:cNvSpPr txBox="1"/>
          <p:nvPr/>
        </p:nvSpPr>
        <p:spPr>
          <a:xfrm>
            <a:off x="7674610" y="3655695"/>
            <a:ext cx="156019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4</a:t>
            </a:r>
            <a:endParaRPr lang="en-US" altLang="zh-CN" sz="3200"/>
          </a:p>
        </p:txBody>
      </p:sp>
      <p:sp>
        <p:nvSpPr>
          <p:cNvPr id="25" name="文本框 24"/>
          <p:cNvSpPr txBox="1"/>
          <p:nvPr/>
        </p:nvSpPr>
        <p:spPr>
          <a:xfrm>
            <a:off x="2504440" y="2432685"/>
            <a:ext cx="156019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5</a:t>
            </a:r>
            <a:endParaRPr lang="en-US" altLang="zh-CN" sz="3200"/>
          </a:p>
        </p:txBody>
      </p:sp>
      <p:sp>
        <p:nvSpPr>
          <p:cNvPr id="26" name="文本框 25"/>
          <p:cNvSpPr txBox="1"/>
          <p:nvPr/>
        </p:nvSpPr>
        <p:spPr>
          <a:xfrm>
            <a:off x="4972050" y="2438400"/>
            <a:ext cx="182562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6</a:t>
            </a:r>
            <a:endParaRPr lang="en-US" altLang="zh-CN" sz="3200"/>
          </a:p>
        </p:txBody>
      </p:sp>
      <p:sp>
        <p:nvSpPr>
          <p:cNvPr id="27" name="文本框 26"/>
          <p:cNvSpPr txBox="1"/>
          <p:nvPr/>
        </p:nvSpPr>
        <p:spPr>
          <a:xfrm>
            <a:off x="7582535" y="2433320"/>
            <a:ext cx="196913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7</a:t>
            </a:r>
            <a:endParaRPr lang="en-US" altLang="zh-CN" sz="3200"/>
          </a:p>
        </p:txBody>
      </p:sp>
      <p:sp>
        <p:nvSpPr>
          <p:cNvPr id="30" name="文本框 29"/>
          <p:cNvSpPr txBox="1"/>
          <p:nvPr/>
        </p:nvSpPr>
        <p:spPr>
          <a:xfrm>
            <a:off x="0" y="1207135"/>
            <a:ext cx="7004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/>
              <a:t>1</a:t>
            </a:r>
            <a:endParaRPr lang="en-US" sz="44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  <p:bldP spid="8" grpId="0"/>
      <p:bldP spid="8" grpId="1"/>
      <p:bldP spid="14" grpId="0"/>
      <p:bldP spid="14" grpId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385175" y="155575"/>
            <a:ext cx="2011680" cy="992905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3600">
                <a:sym typeface="+mn-ea"/>
              </a:rPr>
              <a:t>变式训练</a:t>
            </a:r>
            <a:endParaRPr lang="zh-CN" altLang="en-US" sz="36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390" y="39370"/>
            <a:ext cx="2011680" cy="992905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3600">
                <a:sym typeface="+mn-ea"/>
              </a:rPr>
              <a:t>真题</a:t>
            </a:r>
            <a:r>
              <a:rPr lang="zh-CN" altLang="en-US" sz="3600">
                <a:sym typeface="+mn-ea"/>
              </a:rPr>
              <a:t>回顾</a:t>
            </a:r>
            <a:endParaRPr lang="zh-CN" altLang="en-US" sz="36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30680"/>
            <a:ext cx="5862320" cy="37706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14170" y="2967990"/>
            <a:ext cx="454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D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r="3212" b="733"/>
          <a:stretch>
            <a:fillRect/>
          </a:stretch>
        </p:blipFill>
        <p:spPr>
          <a:xfrm>
            <a:off x="6022340" y="1729740"/>
            <a:ext cx="6040755" cy="36715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692130" y="1729740"/>
            <a:ext cx="645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C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216910" y="4958080"/>
            <a:ext cx="1055370" cy="537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970895" y="2569845"/>
            <a:ext cx="965200" cy="3981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3486150" y="3489960"/>
            <a:ext cx="1572260" cy="487680"/>
          </a:xfrm>
          <a:prstGeom prst="round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342390" y="4510405"/>
            <a:ext cx="1074420" cy="288925"/>
          </a:xfrm>
          <a:prstGeom prst="round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267585" y="4022725"/>
            <a:ext cx="497205" cy="487680"/>
          </a:xfrm>
          <a:prstGeom prst="round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7404735" y="3272155"/>
            <a:ext cx="258445" cy="4876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1627485" y="3851910"/>
            <a:ext cx="3086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endParaRPr lang="zh-CN" altLang="en-US" sz="4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0433685" y="4681855"/>
            <a:ext cx="584200" cy="7226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  <p:bldP spid="15" grpId="0" animBg="1"/>
      <p:bldP spid="15" grpId="1" animBg="1"/>
      <p:bldP spid="5" grpId="0"/>
      <p:bldP spid="5" grpId="1"/>
      <p:bldP spid="12" grpId="0"/>
      <p:bldP spid="12" grpId="1"/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5207000"/>
            <a:ext cx="5226685" cy="7931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48628" t="7063" r="36270" b="23877"/>
          <a:stretch>
            <a:fillRect/>
          </a:stretch>
        </p:blipFill>
        <p:spPr>
          <a:xfrm rot="16200000">
            <a:off x="9814560" y="3683635"/>
            <a:ext cx="535940" cy="4473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105"/>
            <a:ext cx="8848725" cy="4753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0" y="0"/>
            <a:ext cx="2952750" cy="31242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14935" y="332105"/>
            <a:ext cx="756920" cy="24892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2070" y="3687445"/>
            <a:ext cx="317500" cy="2432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41277" t="14213" r="29889" b="28543"/>
          <a:stretch>
            <a:fillRect/>
          </a:stretch>
        </p:blipFill>
        <p:spPr>
          <a:xfrm rot="16200000">
            <a:off x="10144760" y="2314575"/>
            <a:ext cx="817880" cy="29883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31590" y="1089025"/>
            <a:ext cx="9956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生产者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4935" y="2141855"/>
            <a:ext cx="1666875" cy="39878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000"/>
              <a:t>A初级消费者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114935" y="2540635"/>
            <a:ext cx="1701165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2000"/>
              <a:t>B</a:t>
            </a:r>
            <a:r>
              <a:rPr lang="zh-CN" altLang="en-US" sz="2000"/>
              <a:t>、</a:t>
            </a:r>
            <a:r>
              <a:rPr lang="en-US" altLang="zh-CN" sz="2000"/>
              <a:t>C</a:t>
            </a:r>
            <a:endParaRPr lang="en-US" altLang="zh-CN" sz="2000"/>
          </a:p>
          <a:p>
            <a:r>
              <a:rPr lang="zh-CN" altLang="en-US" sz="2000"/>
              <a:t>次级消费者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5739765" y="1665605"/>
            <a:ext cx="9956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分解者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50340" y="1236980"/>
            <a:ext cx="9956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消费者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l="36509" t="33025" r="30417" b="36467"/>
          <a:stretch>
            <a:fillRect/>
          </a:stretch>
        </p:blipFill>
        <p:spPr>
          <a:xfrm rot="16200000">
            <a:off x="2621915" y="2678430"/>
            <a:ext cx="826135" cy="1015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l="39500" t="28720" r="31648" b="14604"/>
          <a:stretch>
            <a:fillRect/>
          </a:stretch>
        </p:blipFill>
        <p:spPr>
          <a:xfrm rot="16200000">
            <a:off x="10128250" y="4234180"/>
            <a:ext cx="1175385" cy="18268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2085" y="2638425"/>
            <a:ext cx="12135485" cy="35502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5" grpId="0" bldLvl="0" animBg="1"/>
      <p:bldP spid="15" grpId="1" animBg="1"/>
      <p:bldP spid="14" grpId="0" bldLvl="0" animBg="1"/>
      <p:bldP spid="14" grpId="1" animBg="1"/>
      <p:bldP spid="12" grpId="0" bldLvl="0" animBg="1"/>
      <p:bldP spid="12" grpId="1" animBg="1"/>
      <p:bldP spid="13" grpId="0" bldLvl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53670"/>
            <a:ext cx="8900795" cy="589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075" y="0"/>
            <a:ext cx="2090420" cy="195961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8740" y="110490"/>
            <a:ext cx="756920" cy="24892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4257" t="44302" r="23900" b="18561"/>
          <a:stretch>
            <a:fillRect/>
          </a:stretch>
        </p:blipFill>
        <p:spPr>
          <a:xfrm>
            <a:off x="8761095" y="4907280"/>
            <a:ext cx="3327400" cy="129222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1513840" y="4367530"/>
            <a:ext cx="1505585" cy="2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191885" y="5412740"/>
            <a:ext cx="671195" cy="281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924550" y="2696845"/>
            <a:ext cx="875665" cy="15430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707505" y="1029335"/>
            <a:ext cx="2696210" cy="175323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>
                    <a:lumMod val="10000"/>
                  </a:schemeClr>
                </a:solidFill>
              </a:rPr>
              <a:t>“</a:t>
            </a:r>
            <a:r>
              <a:rPr lang="zh-CN" altLang="en-US" b="1">
                <a:solidFill>
                  <a:schemeClr val="tx2">
                    <a:lumMod val="10000"/>
                  </a:schemeClr>
                </a:solidFill>
              </a:rPr>
              <a:t>低转高</a:t>
            </a:r>
            <a:r>
              <a:rPr lang="en-US" altLang="zh-CN" b="1">
                <a:solidFill>
                  <a:schemeClr val="tx2">
                    <a:lumMod val="10000"/>
                  </a:schemeClr>
                </a:solidFill>
              </a:rPr>
              <a:t>”</a:t>
            </a:r>
            <a:r>
              <a:rPr lang="zh-CN" altLang="en-US" b="1">
                <a:solidFill>
                  <a:schemeClr val="tx2">
                    <a:lumMod val="10000"/>
                  </a:schemeClr>
                </a:solidFill>
              </a:rPr>
              <a:t>操作：</a:t>
            </a:r>
            <a:endParaRPr lang="zh-CN" altLang="en-US" b="1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中央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转高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大凹（没有提及光线问题，就不写）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细准焦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7475" y="4090670"/>
            <a:ext cx="104521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08225" y="5153025"/>
            <a:ext cx="104521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6980"/>
            <a:ext cx="12009755" cy="31203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1580" y="4895850"/>
            <a:ext cx="6908800" cy="10947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4450" y="156845"/>
            <a:ext cx="2011680" cy="992905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3600">
                <a:sym typeface="+mn-ea"/>
              </a:rPr>
              <a:t>真题</a:t>
            </a:r>
            <a:r>
              <a:rPr lang="zh-CN" altLang="en-US" sz="3600">
                <a:sym typeface="+mn-ea"/>
              </a:rPr>
              <a:t>回顾</a:t>
            </a:r>
            <a:endParaRPr lang="zh-CN" altLang="en-US" sz="3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098675"/>
            <a:ext cx="5054600" cy="2660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5" y="1331595"/>
            <a:ext cx="2013585" cy="51816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7465695" y="4879975"/>
            <a:ext cx="561975" cy="462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335780" y="5526405"/>
            <a:ext cx="561975" cy="462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9" grpId="0" bldLvl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129270" cy="6520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258" r="1418"/>
          <a:stretch>
            <a:fillRect/>
          </a:stretch>
        </p:blipFill>
        <p:spPr>
          <a:xfrm>
            <a:off x="9518650" y="61595"/>
            <a:ext cx="2525395" cy="216662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0" y="0"/>
            <a:ext cx="756920" cy="24892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22835" t="36723" r="15546" b="44692"/>
          <a:stretch>
            <a:fillRect/>
          </a:stretch>
        </p:blipFill>
        <p:spPr>
          <a:xfrm>
            <a:off x="9089390" y="2803525"/>
            <a:ext cx="2954655" cy="669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2260" t="37444" r="3623" b="48667"/>
          <a:stretch>
            <a:fillRect/>
          </a:stretch>
        </p:blipFill>
        <p:spPr>
          <a:xfrm>
            <a:off x="9089390" y="3756025"/>
            <a:ext cx="3036570" cy="427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19899" t="14711" r="56186" b="40658"/>
          <a:stretch>
            <a:fillRect/>
          </a:stretch>
        </p:blipFill>
        <p:spPr>
          <a:xfrm rot="16200000">
            <a:off x="10371455" y="3270885"/>
            <a:ext cx="472440" cy="30365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47175" y="5323840"/>
            <a:ext cx="283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排便</a:t>
            </a:r>
            <a:r>
              <a:rPr lang="en-US" altLang="zh-CN"/>
              <a:t>-----</a:t>
            </a:r>
            <a:r>
              <a:rPr lang="zh-CN" altLang="en-US"/>
              <a:t>排遗，非</a:t>
            </a:r>
            <a:r>
              <a:rPr lang="en-US" altLang="zh-CN"/>
              <a:t>“</a:t>
            </a:r>
            <a:r>
              <a:rPr lang="zh-CN" altLang="en-US"/>
              <a:t>排泄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3279775" y="4970145"/>
            <a:ext cx="1555115" cy="35369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236980" y="5826125"/>
            <a:ext cx="1863090" cy="35369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164455" y="4490085"/>
            <a:ext cx="1863090" cy="35369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073015" y="6179820"/>
            <a:ext cx="1863090" cy="35369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" y="4677410"/>
            <a:ext cx="11943080" cy="18561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文本框 40"/>
          <p:cNvSpPr txBox="1"/>
          <p:nvPr/>
        </p:nvSpPr>
        <p:spPr>
          <a:xfrm>
            <a:off x="10461625" y="4430395"/>
            <a:ext cx="68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</a:rPr>
              <a:t>①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944225" y="4493895"/>
            <a:ext cx="68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吸收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9504045" y="5564505"/>
            <a:ext cx="135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尿液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6588" t="2006" r="16189" b="29969"/>
          <a:stretch>
            <a:fillRect/>
          </a:stretch>
        </p:blipFill>
        <p:spPr>
          <a:xfrm>
            <a:off x="188595" y="461645"/>
            <a:ext cx="5839460" cy="5568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66640" y="5196840"/>
            <a:ext cx="77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排便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2140" y="5196840"/>
            <a:ext cx="77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排</a:t>
            </a:r>
            <a:r>
              <a:rPr lang="zh-CN" altLang="en-US" b="1">
                <a:solidFill>
                  <a:srgbClr val="FF0000"/>
                </a:solidFill>
              </a:rPr>
              <a:t>尿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4045585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入球小动脉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90170" y="4921250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出球小动脉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8940" y="3932555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肾小囊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15160" y="4586605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肾小</a:t>
            </a:r>
            <a:r>
              <a:rPr lang="zh-CN" altLang="en-US" sz="1200" b="1">
                <a:solidFill>
                  <a:srgbClr val="FF0000"/>
                </a:solidFill>
              </a:rPr>
              <a:t>球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8030" y="5367020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肾小</a:t>
            </a:r>
            <a:r>
              <a:rPr lang="zh-CN" altLang="en-US" sz="1200" b="1">
                <a:solidFill>
                  <a:srgbClr val="FF0000"/>
                </a:solidFill>
              </a:rPr>
              <a:t>管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1050" y="5565140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0070C0"/>
                </a:solidFill>
              </a:rPr>
              <a:t>肾静脉</a:t>
            </a:r>
            <a:endParaRPr lang="zh-CN" altLang="en-US" sz="1200" b="1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78940" y="1356360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左心房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5505" y="2235835"/>
            <a:ext cx="8985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左心</a:t>
            </a:r>
            <a:r>
              <a:rPr lang="zh-CN" altLang="en-US" sz="1200" b="1">
                <a:solidFill>
                  <a:srgbClr val="FF0000"/>
                </a:solidFill>
              </a:rPr>
              <a:t>室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5415" y="2353945"/>
            <a:ext cx="8985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右心室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5415" y="1873885"/>
            <a:ext cx="788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右心房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04770" y="1510665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呼气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58235" y="1356360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吸气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13455" y="2629535"/>
            <a:ext cx="17602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肺泡内的</a:t>
            </a:r>
            <a:r>
              <a:rPr lang="zh-CN" altLang="en-US" sz="1200" b="1">
                <a:solidFill>
                  <a:srgbClr val="FF0000"/>
                </a:solidFill>
              </a:rPr>
              <a:t>气体交换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68445" y="3276600"/>
            <a:ext cx="1134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吸收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545" y="1510665"/>
            <a:ext cx="5006340" cy="30759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327390" y="253365"/>
            <a:ext cx="2011680" cy="992905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3600">
                <a:sym typeface="+mn-ea"/>
              </a:rPr>
              <a:t>真题</a:t>
            </a:r>
            <a:r>
              <a:rPr lang="zh-CN" altLang="en-US" sz="3600">
                <a:sym typeface="+mn-ea"/>
              </a:rPr>
              <a:t>回顾</a:t>
            </a:r>
            <a:endParaRPr lang="zh-CN" altLang="en-US" sz="36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27495" y="975360"/>
            <a:ext cx="181419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/>
              <a:t>2015.</a:t>
            </a:r>
            <a:r>
              <a:rPr lang="zh-CN" altLang="en-US"/>
              <a:t>济南</a:t>
            </a:r>
            <a:r>
              <a:rPr lang="en-US" altLang="zh-CN"/>
              <a:t>29</a:t>
            </a:r>
            <a:r>
              <a:rPr lang="zh-CN" altLang="en-US"/>
              <a:t>题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932295" y="1356360"/>
            <a:ext cx="450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其中A-E表示相关组织、器官或系统，a-d表示相关物质，①②表示生理过程。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440295" y="4430395"/>
            <a:ext cx="2313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消化系统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166610" y="4430395"/>
            <a:ext cx="39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A: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172960" y="4707890"/>
            <a:ext cx="39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B: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172960" y="50933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C: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153910" y="551053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D: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172960" y="5882640"/>
            <a:ext cx="39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E: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440295" y="4725035"/>
            <a:ext cx="2313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血液</a:t>
            </a:r>
            <a:r>
              <a:rPr lang="zh-CN" altLang="en-US"/>
              <a:t>循环系统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571740" y="5110480"/>
            <a:ext cx="2313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呼吸系统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565390" y="5521960"/>
            <a:ext cx="2313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皮肤系统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584440" y="5932805"/>
            <a:ext cx="1769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泌尿系统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064625" y="4374515"/>
            <a:ext cx="68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064625" y="4798695"/>
            <a:ext cx="68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354185" y="4430395"/>
            <a:ext cx="68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氧气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9354185" y="4798695"/>
            <a:ext cx="135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二氧化碳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19235" y="5135880"/>
            <a:ext cx="68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9460865" y="5133975"/>
            <a:ext cx="135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营养物质</a:t>
            </a:r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 flipH="1" flipV="1">
            <a:off x="9363075" y="3503930"/>
            <a:ext cx="471805" cy="371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4519295"/>
            <a:ext cx="8065135" cy="181038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0461625" y="4828540"/>
            <a:ext cx="68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Calibri" panose="020F0502020204030204" charset="0"/>
              </a:rPr>
              <a:t>②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0944225" y="4874895"/>
            <a:ext cx="68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呼吸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13525" t="4223"/>
          <a:stretch>
            <a:fillRect/>
          </a:stretch>
        </p:blipFill>
        <p:spPr>
          <a:xfrm>
            <a:off x="7037070" y="4507865"/>
            <a:ext cx="669925" cy="3168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880" y="4519295"/>
            <a:ext cx="641985" cy="2921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960" y="4852035"/>
            <a:ext cx="976630" cy="34480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190" y="5073650"/>
            <a:ext cx="1066800" cy="38798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5680" y="5331460"/>
            <a:ext cx="595630" cy="3460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4355" y="6009005"/>
            <a:ext cx="923290" cy="37592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9119235" y="5564505"/>
            <a:ext cx="68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r>
              <a:rPr lang="zh-CN" altLang="en-US"/>
              <a:t>：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2" grpId="0"/>
      <p:bldP spid="13" grpId="0"/>
      <p:bldP spid="15" grpId="1"/>
      <p:bldP spid="14" grpId="1"/>
      <p:bldP spid="12" grpId="1"/>
      <p:bldP spid="13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9" grpId="0"/>
      <p:bldP spid="19" grpId="1"/>
      <p:bldP spid="18" grpId="0"/>
      <p:bldP spid="18" grpId="1"/>
      <p:bldP spid="17" grpId="0"/>
      <p:bldP spid="17" grpId="1"/>
      <p:bldP spid="16" grpId="0"/>
      <p:bldP spid="16" grpId="1"/>
      <p:bldP spid="5" grpId="0"/>
      <p:bldP spid="5" grpId="1"/>
      <p:bldP spid="3" grpId="0"/>
      <p:bldP spid="3" grpId="1"/>
      <p:bldP spid="24" grpId="0"/>
      <p:bldP spid="24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6" grpId="0"/>
      <p:bldP spid="36" grpId="1"/>
      <p:bldP spid="37" grpId="0"/>
      <p:bldP spid="37" grpId="1"/>
      <p:bldP spid="39" grpId="0"/>
      <p:bldP spid="39" grpId="1"/>
      <p:bldP spid="43" grpId="0"/>
      <p:bldP spid="43" grpId="1"/>
      <p:bldP spid="44" grpId="0"/>
      <p:bldP spid="44" grpId="1"/>
      <p:bldP spid="54" grpId="0"/>
      <p:bldP spid="5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2566035" y="6265545"/>
            <a:ext cx="911542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p>
            <a:r>
              <a:rPr lang="zh-CN" altLang="en-US"/>
              <a:t>间作套种是我国农民的传统经验，是农业上的一项增产措施。</a:t>
            </a:r>
            <a:r>
              <a:rPr lang="zh-CN" altLang="en-US" b="1">
                <a:solidFill>
                  <a:srgbClr val="FF0000"/>
                </a:solidFill>
              </a:rPr>
              <a:t>提高樱桃的产量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159385"/>
            <a:ext cx="7212330" cy="4183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340" y="126365"/>
            <a:ext cx="1724660" cy="16383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79070" y="126365"/>
            <a:ext cx="756920" cy="24892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0675"/>
            <a:ext cx="7497445" cy="207835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119245" y="4773930"/>
            <a:ext cx="907415" cy="29908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865245" y="5020310"/>
            <a:ext cx="2186305" cy="25908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39764" t="15535" r="12110" b="8501"/>
          <a:stretch>
            <a:fillRect/>
          </a:stretch>
        </p:blipFill>
        <p:spPr>
          <a:xfrm rot="16200000">
            <a:off x="8878570" y="-190500"/>
            <a:ext cx="643255" cy="281051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2749550" y="1532255"/>
            <a:ext cx="5006340" cy="1574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l="45412" t="34658" r="33891" b="47051"/>
          <a:stretch>
            <a:fillRect/>
          </a:stretch>
        </p:blipFill>
        <p:spPr>
          <a:xfrm rot="16200000">
            <a:off x="9630410" y="1376680"/>
            <a:ext cx="762000" cy="149669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5786755" y="2312670"/>
            <a:ext cx="3420745" cy="1149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 l="44694" t="11938" r="24571" b="22652"/>
          <a:stretch>
            <a:fillRect/>
          </a:stretch>
        </p:blipFill>
        <p:spPr>
          <a:xfrm rot="16200000">
            <a:off x="10428605" y="2672715"/>
            <a:ext cx="436880" cy="2068195"/>
          </a:xfrm>
          <a:prstGeom prst="rect">
            <a:avLst/>
          </a:prstGeom>
        </p:spPr>
      </p:pic>
      <p:cxnSp>
        <p:nvCxnSpPr>
          <p:cNvPr id="15" name="直接箭头连接符 14"/>
          <p:cNvCxnSpPr>
            <a:endCxn id="14" idx="0"/>
          </p:cNvCxnSpPr>
          <p:nvPr/>
        </p:nvCxnSpPr>
        <p:spPr>
          <a:xfrm flipV="1">
            <a:off x="4810125" y="3707130"/>
            <a:ext cx="4803140" cy="1301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rcRect l="40226" t="21243" r="36882" b="34750"/>
          <a:stretch>
            <a:fillRect/>
          </a:stretch>
        </p:blipFill>
        <p:spPr>
          <a:xfrm rot="16200000">
            <a:off x="10443845" y="3348990"/>
            <a:ext cx="588010" cy="2514600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V="1">
            <a:off x="5664200" y="4679950"/>
            <a:ext cx="3896995" cy="546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05" y="3106420"/>
            <a:ext cx="11853545" cy="35960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" y="189865"/>
            <a:ext cx="6859905" cy="3209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00" y="0"/>
            <a:ext cx="2870200" cy="29845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0" y="189865"/>
            <a:ext cx="929005" cy="24892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760" y="1828165"/>
            <a:ext cx="1562100" cy="368300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p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ea"/>
              </a:rPr>
              <a:t>“</a:t>
            </a:r>
            <a:r>
              <a:rPr lang="zh-CN" altLang="zh-CN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ea"/>
              </a:rPr>
              <a:t>无中生有</a:t>
            </a:r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ea"/>
              </a:rPr>
              <a:t>”</a:t>
            </a:r>
            <a:endParaRPr lang="en-US" altLang="zh-CN" b="1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60" y="3399155"/>
            <a:ext cx="6122035" cy="26917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7185" y="3576320"/>
            <a:ext cx="4371975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染色体由</a:t>
            </a:r>
            <a:r>
              <a:rPr lang="zh-CN" altLang="en-US" sz="2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蛋白质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2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DNA</a:t>
            </a: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组成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38808" t="31877" r="41574" b="43868"/>
          <a:stretch>
            <a:fillRect/>
          </a:stretch>
        </p:blipFill>
        <p:spPr>
          <a:xfrm rot="16200000">
            <a:off x="3770630" y="1887855"/>
            <a:ext cx="507365" cy="835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56045" y="1391285"/>
            <a:ext cx="695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aa</a:t>
            </a:r>
            <a:endParaRPr lang="en-US" altLang="zh-CN" sz="32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68570" y="1022985"/>
            <a:ext cx="47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21350" y="1071245"/>
            <a:ext cx="47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15485" y="1974850"/>
            <a:ext cx="111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2/3Aa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15485" y="160655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1/3AA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05470" y="1459865"/>
            <a:ext cx="1116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1/3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8205470" y="1974850"/>
            <a:ext cx="146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2/3</a:t>
            </a:r>
            <a:r>
              <a:rPr lang="en-US" altLang="zh-CN">
                <a:latin typeface="Arial" panose="020B0604020202020204" pitchFamily="34" charset="0"/>
              </a:rPr>
              <a:t>×1/2=1/3</a:t>
            </a:r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935" y="4213860"/>
            <a:ext cx="3511550" cy="13144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rcRect l="11509" t="32761" r="8437" b="53398"/>
          <a:stretch>
            <a:fillRect/>
          </a:stretch>
        </p:blipFill>
        <p:spPr>
          <a:xfrm>
            <a:off x="89535" y="4519295"/>
            <a:ext cx="12102465" cy="15716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1" animBg="1"/>
      <p:bldP spid="9" grpId="1"/>
      <p:bldP spid="11" grpId="0"/>
      <p:bldP spid="11" grpId="1"/>
      <p:bldP spid="13" grpId="0"/>
      <p:bldP spid="13" grpId="1"/>
      <p:bldP spid="12" grpId="0"/>
      <p:bldP spid="12" grpId="1"/>
      <p:bldP spid="14" grpId="0"/>
      <p:bldP spid="14" grpId="1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554947" y="978539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sz="3200"/>
              <a:t>总结规律</a:t>
            </a:r>
            <a:r>
              <a:rPr lang="en-US" altLang="zh-CN" sz="3200"/>
              <a:t>——</a:t>
            </a:r>
            <a:r>
              <a:rPr sz="3200"/>
              <a:t>寻</a:t>
            </a:r>
            <a:r>
              <a:rPr lang="zh-CN" altLang="en-US" sz="3200"/>
              <a:t>找遗传规律</a:t>
            </a:r>
            <a:endParaRPr lang="zh-CN" altLang="en-US" sz="3200"/>
          </a:p>
        </p:txBody>
      </p:sp>
      <p:sp>
        <p:nvSpPr>
          <p:cNvPr id="28" name="矩形 27"/>
          <p:cNvSpPr/>
          <p:nvPr/>
        </p:nvSpPr>
        <p:spPr>
          <a:xfrm>
            <a:off x="1237615" y="1675130"/>
            <a:ext cx="10713720" cy="350774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257800" algn="l"/>
              </a:tabLst>
            </a:pP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1.</a:t>
            </a:r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判断相对性状的显隐性</a:t>
            </a: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(“</a:t>
            </a:r>
            <a:r>
              <a:rPr lang="zh-CN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无中生有</a:t>
            </a: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”</a:t>
            </a:r>
            <a:r>
              <a:rPr lang="zh-CN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或</a:t>
            </a: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“</a:t>
            </a:r>
            <a:r>
              <a:rPr lang="zh-CN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凭空消失</a:t>
            </a: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”)</a:t>
            </a:r>
            <a:endParaRPr lang="zh-CN" altLang="en-US" sz="3200" b="1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257800" algn="l"/>
              </a:tabLst>
            </a:pPr>
            <a:endParaRPr lang="zh-CN" altLang="zh-CN" sz="3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257800" algn="l"/>
              </a:tabLst>
            </a:pPr>
            <a:endParaRPr lang="zh-CN" altLang="zh-CN" sz="2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257800" algn="l"/>
              </a:tabLst>
            </a:pPr>
            <a:endParaRPr lang="zh-CN" altLang="zh-CN" sz="2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257800" algn="l"/>
              </a:tabLst>
            </a:pPr>
            <a:endParaRPr lang="zh-CN" altLang="zh-CN" sz="2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36345" y="2430780"/>
            <a:ext cx="1028573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257800" algn="l"/>
              </a:tabLst>
            </a:pP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2.</a:t>
            </a:r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推断基因组成。（从隐性性状入手，亲子代交替推断）</a:t>
            </a:r>
            <a:endParaRPr lang="zh-CN" altLang="zh-CN" sz="3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237615" y="3260725"/>
            <a:ext cx="804735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257800" algn="l"/>
              </a:tabLst>
            </a:pP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3.</a:t>
            </a:r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填空形式书写遗传图解（加深理解）</a:t>
            </a:r>
            <a:endParaRPr lang="en-US" altLang="zh-CN" sz="32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50645" y="4090670"/>
            <a:ext cx="1005649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5257800" algn="l"/>
              </a:tabLst>
            </a:pP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4.</a:t>
            </a:r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给出另一个同类型的例子，换字母独自书写遗传规律。</a:t>
            </a:r>
            <a:endParaRPr lang="zh-CN" altLang="zh-CN" sz="3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0040" y="4994910"/>
            <a:ext cx="6160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强调：先看</a:t>
            </a:r>
            <a:r>
              <a:rPr lang="zh-CN" altLang="en-US" sz="3200"/>
              <a:t>题目用什么字母表示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图表 6"/>
          <p:cNvGraphicFramePr/>
          <p:nvPr/>
        </p:nvGraphicFramePr>
        <p:xfrm>
          <a:off x="869315" y="760095"/>
          <a:ext cx="10661015" cy="5466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椭圆 1"/>
          <p:cNvSpPr/>
          <p:nvPr/>
        </p:nvSpPr>
        <p:spPr>
          <a:xfrm>
            <a:off x="5443220" y="3727450"/>
            <a:ext cx="495935" cy="2499360"/>
          </a:xfrm>
          <a:prstGeom prst="ellipse">
            <a:avLst/>
          </a:prstGeom>
          <a:noFill/>
          <a:ln w="4762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135110" y="3472815"/>
            <a:ext cx="495935" cy="2754630"/>
          </a:xfrm>
          <a:prstGeom prst="ellipse">
            <a:avLst/>
          </a:prstGeom>
          <a:noFill/>
          <a:ln w="4762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052955" y="3472815"/>
            <a:ext cx="495935" cy="2650490"/>
          </a:xfrm>
          <a:prstGeom prst="ellipse">
            <a:avLst/>
          </a:prstGeom>
          <a:noFill/>
          <a:ln w="4762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85950" y="6226810"/>
            <a:ext cx="830580" cy="3683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52.7%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76215" y="6226810"/>
            <a:ext cx="830580" cy="36830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27.2%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739505" y="6226810"/>
            <a:ext cx="83058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44.4%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3" grpId="0" animBg="1"/>
      <p:bldP spid="4" grpId="1" animBg="1"/>
      <p:bldP spid="2" grpId="1" animBg="1"/>
      <p:bldP spid="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789305" y="728345"/>
            <a:ext cx="10287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173355" indent="-173355"/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．（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分）将纯种非甜（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）玉米种子和纯种甜（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）玉米种子间行种植，如图一，收获时发现甜玉米的果穗上有非甜玉米子粒，而非甜玉米果穗上没有甜玉米子粒。请据图分析回答下列问题。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56810" y="100965"/>
            <a:ext cx="1550035" cy="708520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变式训练</a:t>
            </a:r>
            <a:endParaRPr lang="zh-CN" altLang="en-US" sz="2400">
              <a:sym typeface="+mn-ea"/>
            </a:endParaRPr>
          </a:p>
        </p:txBody>
      </p:sp>
      <p:pic>
        <p:nvPicPr>
          <p:cNvPr id="11" name="图片24" descr="菁优网：http://www.jyeoo.com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330893" y="1438910"/>
            <a:ext cx="4801235" cy="2800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2505" y="4304665"/>
            <a:ext cx="996823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）在玉米中，甜味对非甜味是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b="1" u="sng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性性状。（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甜玉米果穗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上</a:t>
            </a:r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甜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玉米子粒和</a:t>
            </a:r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非甜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玉米子粒中</a:t>
            </a:r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胚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的基因型分别是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b="1" u="sng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b="1" u="sng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非甜玉米果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/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穗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上子粒中</a:t>
            </a:r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胚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的基因型有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b="1" u="sng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b="1" u="sng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。（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）甜玉米粒果皮的基因型为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b="1" u="sng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。（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）若人工控制传粉，让甜玉米接受的花粉全部来自非甜玉米，如图二，得到的玉米粒为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F1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，将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F1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种下后让其接受本株产生的花粉，则</a:t>
            </a:r>
            <a:r>
              <a:rPr lang="en-US" b="1">
                <a:latin typeface="Times New Roman" panose="02020603050405020304" pitchFamily="18" charset="0"/>
                <a:ea typeface="宋体" panose="02010600030101010101" pitchFamily="2" charset="-122"/>
              </a:rPr>
              <a:t>F1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上所结子粒非甜与甜的比例为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b="1" u="sng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zh-CN" b="1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/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（5）在一片玉米地里出现了几株白化苗，这在生物学上称为变异，是由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　</a:t>
            </a:r>
            <a:r>
              <a:rPr lang="en-US" b="1" u="sng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b="1" u="sng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　</a:t>
            </a:r>
            <a:r>
              <a:rPr lang="en-US" altLang="zh-CN" b="1" u="sng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改变引起的。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5270" y="294640"/>
            <a:ext cx="3211830" cy="4603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单性花，且雌雄同株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2915" y="1951355"/>
            <a:ext cx="1687830" cy="33718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6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同种间</a:t>
            </a:r>
            <a:r>
              <a:rPr 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异花传粉</a:t>
            </a:r>
            <a:endParaRPr lang="zh-CN" altLang="en-US" sz="16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0745" y="1503680"/>
            <a:ext cx="2245360" cy="368300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p>
            <a:pPr indent="0"/>
            <a:r>
              <a:rPr 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不同种间的</a:t>
            </a:r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异花传粉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66260" y="3674745"/>
            <a:ext cx="2731135" cy="252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050" b="0">
                <a:latin typeface="Times New Roman" panose="02020603050405020304" pitchFamily="18" charset="0"/>
                <a:ea typeface="宋体" panose="02010600030101010101" pitchFamily="2" charset="-122"/>
              </a:rPr>
              <a:t>甜玉米上的非甜玉米，非甜玉米授粉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83100" y="4304665"/>
            <a:ext cx="4127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隐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2100" y="457644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aa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82685" y="4576445"/>
            <a:ext cx="462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Aa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22920" y="1704975"/>
            <a:ext cx="3594100" cy="58356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p>
            <a:pPr indent="0"/>
            <a:r>
              <a:rPr 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精子的基因既有可能是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也有可能是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sz="1600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/>
            <a:r>
              <a:rPr 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而卵细胞保留在母体上</a:t>
            </a:r>
            <a:endParaRPr lang="zh-CN" altLang="en-US" sz="1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82890" y="2682875"/>
            <a:ext cx="4043045" cy="58356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p>
            <a:pPr indent="0"/>
            <a:r>
              <a:rPr 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甜玉米果穗：甜玉米子粒和非甜玉米子粒：胚的基因型分别是</a:t>
            </a:r>
            <a:r>
              <a: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aa</a:t>
            </a:r>
            <a:r>
              <a: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Aa</a:t>
            </a:r>
            <a:endParaRPr lang="zh-CN" sz="1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81315" y="3478530"/>
            <a:ext cx="4210685" cy="3371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p>
            <a:pPr>
              <a:buClrTx/>
              <a:buSzTx/>
              <a:buFontTx/>
            </a:pPr>
            <a:r>
              <a:rPr lang="zh-CN" sz="1600" b="0">
                <a:latin typeface="Times New Roman" panose="02020603050405020304" pitchFamily="18" charset="0"/>
                <a:ea typeface="宋体" panose="02010600030101010101" pitchFamily="2" charset="-122"/>
              </a:rPr>
              <a:t>非甜玉米果穗上子粒中胚的基因型有AA和Aa</a:t>
            </a:r>
            <a:endParaRPr lang="zh-CN" sz="1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01135" y="5135880"/>
            <a:ext cx="10795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b="0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aa</a:t>
            </a:r>
            <a:endParaRPr lang="en-US" altLang="en-US" b="0" u="sng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74415" y="3478530"/>
            <a:ext cx="58991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sz="1200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AA  </a:t>
            </a:r>
            <a:endParaRPr lang="zh-CN" altLang="en-US" sz="1200" b="1" u="sng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16500" y="4923155"/>
            <a:ext cx="58991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sz="1200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Aa</a:t>
            </a:r>
            <a:endParaRPr lang="en-US" sz="1200" b="1" u="sng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37100" y="338582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aa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64330" y="4923155"/>
            <a:ext cx="58991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sz="1200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AA  </a:t>
            </a:r>
            <a:endParaRPr lang="zh-CN" altLang="en-US" sz="1200" b="1" u="sng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5" name="图片24" descr="菁优网：http://www.jyeoo.com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591118"/>
            <a:ext cx="1162050" cy="1514475"/>
          </a:xfrm>
          <a:prstGeom prst="rect">
            <a:avLst/>
          </a:prstGeom>
        </p:spPr>
      </p:pic>
      <p:pic>
        <p:nvPicPr>
          <p:cNvPr id="26" name="图片24" descr="菁优网：http://www.jyeoo.com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2075" y="2562860"/>
            <a:ext cx="1828800" cy="15430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323580" y="5641975"/>
            <a:ext cx="14008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endParaRPr lang="zh-CN" altLang="en-US" b="1" u="sng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41030" y="5957570"/>
            <a:ext cx="14008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b="1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遗传物质</a:t>
            </a:r>
            <a:endParaRPr lang="zh-CN" altLang="en-US" b="1" u="sng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2890" y="3996690"/>
            <a:ext cx="4091305" cy="5219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果皮、种皮</a:t>
            </a:r>
            <a:r>
              <a:rPr lang="zh-CN" sz="1400" b="0">
                <a:latin typeface="Times New Roman" panose="02020603050405020304" pitchFamily="18" charset="0"/>
                <a:ea typeface="宋体" panose="02010600030101010101" pitchFamily="2" charset="-122"/>
              </a:rPr>
              <a:t>分别由母体的</a:t>
            </a:r>
            <a:r>
              <a:rPr lang="zh-CN" sz="1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子房壁</a:t>
            </a:r>
            <a:r>
              <a:rPr lang="zh-CN" sz="1400" b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sz="1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珠被</a:t>
            </a:r>
            <a:r>
              <a:rPr lang="zh-CN" sz="1400" b="0">
                <a:latin typeface="Times New Roman" panose="02020603050405020304" pitchFamily="18" charset="0"/>
                <a:ea typeface="宋体" panose="02010600030101010101" pitchFamily="2" charset="-122"/>
              </a:rPr>
              <a:t>发育而来，带有母体的基因型</a:t>
            </a:r>
            <a:endParaRPr lang="zh-CN" altLang="en-US" sz="1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5" grpId="0" animBg="1"/>
      <p:bldP spid="5" grpId="1" animBg="1"/>
      <p:bldP spid="16" grpId="0"/>
      <p:bldP spid="16" grpId="1"/>
      <p:bldP spid="18" grpId="0"/>
      <p:bldP spid="18" grpId="1"/>
      <p:bldP spid="8" grpId="0"/>
      <p:bldP spid="8" grpId="1"/>
      <p:bldP spid="12" grpId="0" animBg="1"/>
      <p:bldP spid="12" grpId="1" animBg="1"/>
      <p:bldP spid="9" grpId="0"/>
      <p:bldP spid="9" grpId="1"/>
      <p:bldP spid="10" grpId="0"/>
      <p:bldP spid="10" grpId="1"/>
      <p:bldP spid="13" grpId="0" animBg="1"/>
      <p:bldP spid="13" grpId="1" animBg="1"/>
      <p:bldP spid="20" grpId="0"/>
      <p:bldP spid="20" grpId="1"/>
      <p:bldP spid="17" grpId="0"/>
      <p:bldP spid="17" grpId="1"/>
      <p:bldP spid="15" grpId="0"/>
      <p:bldP spid="15" grpId="1"/>
      <p:bldP spid="21" grpId="0"/>
      <p:bldP spid="21" grpId="1"/>
      <p:bldP spid="22" grpId="0"/>
      <p:bldP spid="22" grpId="1"/>
      <p:bldP spid="14" grpId="0" animBg="1"/>
      <p:bldP spid="14" grpId="1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0810"/>
            <a:ext cx="8632190" cy="5822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160" y="0"/>
            <a:ext cx="2557145" cy="192595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0" y="130810"/>
            <a:ext cx="929005" cy="24892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2117" t="22518" r="30173" b="30488"/>
          <a:stretch>
            <a:fillRect/>
          </a:stretch>
        </p:blipFill>
        <p:spPr>
          <a:xfrm rot="16200000">
            <a:off x="8444865" y="324485"/>
            <a:ext cx="655955" cy="2317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46837" r="38648" b="23401"/>
          <a:stretch>
            <a:fillRect/>
          </a:stretch>
        </p:blipFill>
        <p:spPr>
          <a:xfrm rot="16200000">
            <a:off x="10219055" y="808355"/>
            <a:ext cx="467360" cy="32785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40194" t="29694" r="41435" b="48289"/>
          <a:stretch>
            <a:fillRect/>
          </a:stretch>
        </p:blipFill>
        <p:spPr>
          <a:xfrm rot="16200000">
            <a:off x="9924415" y="2578100"/>
            <a:ext cx="875030" cy="139636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859405" y="2759710"/>
            <a:ext cx="6113145" cy="1257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519170" y="3802380"/>
            <a:ext cx="6188075" cy="1207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4102100" y="1807210"/>
            <a:ext cx="4371340" cy="1267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54605"/>
            <a:ext cx="11997055" cy="42183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60975" y="427990"/>
            <a:ext cx="907415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便意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60975" y="1670685"/>
            <a:ext cx="349885" cy="46037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p>
            <a:r>
              <a:rPr lang="zh-CN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20085" y="1435100"/>
            <a:ext cx="1873885" cy="46037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p>
            <a:r>
              <a:rPr lang="zh-CN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反射弧</a:t>
            </a:r>
            <a:r>
              <a:rPr lang="zh-CN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完整√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5777865" y="1389380"/>
            <a:ext cx="0" cy="72580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6040755" y="1435100"/>
            <a:ext cx="18415" cy="68961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667500" y="1485900"/>
            <a:ext cx="5308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36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bldLvl="0" animBg="1"/>
      <p:bldP spid="14" grpId="1" animBg="1"/>
      <p:bldP spid="17" grpId="0"/>
      <p:bldP spid="1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60800" y="306070"/>
            <a:ext cx="2011680" cy="992905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3600">
                <a:sym typeface="+mn-ea"/>
              </a:rPr>
              <a:t>真题</a:t>
            </a:r>
            <a:r>
              <a:rPr lang="zh-CN" altLang="en-US" sz="3600">
                <a:sym typeface="+mn-ea"/>
              </a:rPr>
              <a:t>回顾</a:t>
            </a:r>
            <a:endParaRPr lang="zh-CN" altLang="en-US" sz="360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4325" y="1703705"/>
            <a:ext cx="5408930" cy="36677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54725" y="509905"/>
            <a:ext cx="216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2015.</a:t>
            </a:r>
            <a:r>
              <a:rPr lang="zh-CN" altLang="en-US"/>
              <a:t>济南（</a:t>
            </a:r>
            <a:r>
              <a:rPr lang="en-US" altLang="zh-CN"/>
              <a:t>28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r="540" b="5605"/>
          <a:stretch>
            <a:fillRect/>
          </a:stretch>
        </p:blipFill>
        <p:spPr>
          <a:xfrm>
            <a:off x="4883785" y="2073275"/>
            <a:ext cx="6971665" cy="3368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25" y="2059305"/>
            <a:ext cx="983615" cy="468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930" y="2527935"/>
            <a:ext cx="866775" cy="548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955" y="3149600"/>
            <a:ext cx="1081405" cy="332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375" y="3022600"/>
            <a:ext cx="364490" cy="459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190" y="3571240"/>
            <a:ext cx="1524635" cy="3721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640" y="3943350"/>
            <a:ext cx="575945" cy="6165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rcRect r="9947" b="1898"/>
          <a:stretch>
            <a:fillRect/>
          </a:stretch>
        </p:blipFill>
        <p:spPr>
          <a:xfrm>
            <a:off x="10643870" y="3943350"/>
            <a:ext cx="431165" cy="5251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rcRect l="15205" t="8765"/>
          <a:stretch>
            <a:fillRect/>
          </a:stretch>
        </p:blipFill>
        <p:spPr>
          <a:xfrm>
            <a:off x="7513955" y="4891405"/>
            <a:ext cx="565150" cy="53594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200525" y="2061210"/>
            <a:ext cx="64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脑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4940" y="1413510"/>
            <a:ext cx="11882120" cy="40309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endParaRPr lang="en-US" altLang="zh-CN" sz="3200"/>
          </a:p>
          <a:p>
            <a:r>
              <a:rPr lang="en-US" altLang="zh-CN" sz="3200"/>
              <a:t>1</a:t>
            </a:r>
            <a:r>
              <a:rPr lang="zh-CN" altLang="en-US" sz="3200"/>
              <a:t>：背诵</a:t>
            </a:r>
            <a:r>
              <a:rPr lang="zh-CN" altLang="en-US" sz="3200"/>
              <a:t>知识点</a:t>
            </a:r>
            <a:endParaRPr lang="zh-CN" altLang="en-US" sz="3200"/>
          </a:p>
          <a:p>
            <a:r>
              <a:rPr lang="en-US" altLang="zh-CN" sz="3200"/>
              <a:t>2</a:t>
            </a:r>
            <a:r>
              <a:rPr lang="zh-CN" altLang="en-US" sz="3200"/>
              <a:t>：认真审题</a:t>
            </a:r>
            <a:endParaRPr lang="zh-CN" altLang="en-US" sz="3200"/>
          </a:p>
          <a:p>
            <a:r>
              <a:rPr lang="en-US" altLang="zh-CN" sz="3200"/>
              <a:t>3</a:t>
            </a:r>
            <a:r>
              <a:rPr lang="zh-CN" altLang="en-US" sz="3200"/>
              <a:t>：基础知识要扎实掌握，有助于选择题判断，提高做题效率，答</a:t>
            </a:r>
            <a:endParaRPr lang="zh-CN" altLang="en-US" sz="3200"/>
          </a:p>
          <a:p>
            <a:r>
              <a:rPr lang="zh-CN" altLang="en-US" sz="3200"/>
              <a:t> </a:t>
            </a:r>
            <a:r>
              <a:rPr lang="en-US" altLang="zh-CN" sz="3200"/>
              <a:t>    </a:t>
            </a:r>
            <a:r>
              <a:rPr lang="zh-CN" altLang="en-US" sz="3200"/>
              <a:t>题正确率</a:t>
            </a:r>
            <a:endParaRPr lang="zh-CN" altLang="en-US" sz="3200"/>
          </a:p>
          <a:p>
            <a:r>
              <a:rPr lang="en-US" altLang="zh-CN" sz="3200"/>
              <a:t>4</a:t>
            </a:r>
            <a:r>
              <a:rPr lang="zh-CN" altLang="en-US" sz="3200"/>
              <a:t>：看清答题</a:t>
            </a:r>
            <a:r>
              <a:rPr lang="zh-CN" altLang="en-US" sz="3200"/>
              <a:t>要求</a:t>
            </a:r>
            <a:endParaRPr lang="zh-CN" altLang="en-US" sz="3200"/>
          </a:p>
          <a:p>
            <a:r>
              <a:rPr lang="en-US" altLang="zh-CN" sz="3200"/>
              <a:t>5</a:t>
            </a:r>
            <a:r>
              <a:rPr lang="zh-CN" altLang="en-US" sz="3200"/>
              <a:t>：多次训练答题，摸清必考、常考考点，反复练习，</a:t>
            </a:r>
            <a:r>
              <a:rPr lang="zh-CN" altLang="en-US" sz="3200"/>
              <a:t>追求细节</a:t>
            </a:r>
            <a:endParaRPr lang="zh-CN" altLang="en-US" sz="3200"/>
          </a:p>
          <a:p>
            <a:r>
              <a:rPr lang="en-US" altLang="zh-CN" sz="3200"/>
              <a:t>6</a:t>
            </a:r>
            <a:r>
              <a:rPr lang="zh-CN" altLang="en-US" sz="3200"/>
              <a:t>：回顾教材细节和原图</a:t>
            </a:r>
            <a:r>
              <a:rPr lang="zh-CN" altLang="en-US" sz="3200"/>
              <a:t>原题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54940" y="558165"/>
            <a:ext cx="3265805" cy="645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 sz="3600"/>
              <a:t>总结备考建议</a:t>
            </a:r>
            <a:endParaRPr lang="zh-CN" altLang="en-US" sz="36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9060" y="63500"/>
            <a:ext cx="4475480" cy="645160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第</a:t>
            </a:r>
            <a:r>
              <a:rPr lang="en-US" altLang="zh-CN" sz="3600">
                <a:sym typeface="+mn-ea"/>
              </a:rPr>
              <a:t>1</a:t>
            </a:r>
            <a:r>
              <a:rPr lang="zh-CN" altLang="en-US" sz="3600">
                <a:sym typeface="+mn-ea"/>
              </a:rPr>
              <a:t>题正答率：</a:t>
            </a:r>
            <a:r>
              <a:rPr lang="en-US" altLang="zh-CN" sz="3600">
                <a:sym typeface="+mn-ea"/>
              </a:rPr>
              <a:t>52.7%</a:t>
            </a:r>
            <a:endParaRPr lang="en-US" altLang="zh-CN" sz="3600">
              <a:sym typeface="+mn-ea"/>
            </a:endParaRPr>
          </a:p>
        </p:txBody>
      </p:sp>
      <p:pic>
        <p:nvPicPr>
          <p:cNvPr id="3" name="图片 2" descr="CZJ9TAZE8}%PSQ23@{Y2(AX"/>
          <p:cNvPicPr>
            <a:picLocks noChangeAspect="1"/>
          </p:cNvPicPr>
          <p:nvPr/>
        </p:nvPicPr>
        <p:blipFill>
          <a:blip r:embed="rId1"/>
          <a:srcRect r="446" b="3677"/>
          <a:stretch>
            <a:fillRect/>
          </a:stretch>
        </p:blipFill>
        <p:spPr>
          <a:xfrm>
            <a:off x="99060" y="835660"/>
            <a:ext cx="11748135" cy="4474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13545" y="4684395"/>
            <a:ext cx="377825" cy="368300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835" y="1121410"/>
            <a:ext cx="8947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altLang="zh-CN" sz="44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069320" y="835660"/>
            <a:ext cx="716280" cy="438150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45305" y="1588135"/>
            <a:ext cx="676910" cy="368300"/>
          </a:xfrm>
          <a:prstGeom prst="rect">
            <a:avLst/>
          </a:prstGeom>
          <a:solidFill>
            <a:schemeClr val="bg2">
              <a:lumMod val="85000"/>
              <a:alpha val="19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鞭毛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40225" y="2052955"/>
            <a:ext cx="676910" cy="368300"/>
          </a:xfrm>
          <a:prstGeom prst="rect">
            <a:avLst/>
          </a:prstGeom>
          <a:solidFill>
            <a:schemeClr val="bg2">
              <a:lumMod val="85000"/>
              <a:alpha val="23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液泡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96080" y="2421255"/>
            <a:ext cx="955040" cy="368300"/>
          </a:xfrm>
          <a:prstGeom prst="rect">
            <a:avLst/>
          </a:prstGeom>
          <a:solidFill>
            <a:schemeClr val="bg2">
              <a:lumMod val="85000"/>
              <a:alpha val="14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细胞壁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96080" y="3254375"/>
            <a:ext cx="965835" cy="368300"/>
          </a:xfrm>
          <a:prstGeom prst="rect">
            <a:avLst/>
          </a:prstGeom>
          <a:gradFill>
            <a:gsLst>
              <a:gs pos="0">
                <a:srgbClr val="FBFB11">
                  <a:alpha val="5000"/>
                </a:srgbClr>
              </a:gs>
              <a:gs pos="100000">
                <a:srgbClr val="838309"/>
              </a:gs>
            </a:gsLst>
            <a:lin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细胞膜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08115" y="2889250"/>
            <a:ext cx="955040" cy="36830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细胞</a:t>
            </a:r>
            <a:r>
              <a:rPr lang="zh-CN" altLang="en-US"/>
              <a:t>核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95110" y="3334385"/>
            <a:ext cx="955040" cy="368300"/>
          </a:xfrm>
          <a:prstGeom prst="rect">
            <a:avLst/>
          </a:prstGeom>
          <a:gradFill>
            <a:gsLst>
              <a:gs pos="81000">
                <a:srgbClr val="FECF40"/>
              </a:gs>
              <a:gs pos="100000">
                <a:srgbClr val="846C21"/>
              </a:gs>
            </a:gsLst>
            <a:lin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细胞</a:t>
            </a:r>
            <a:r>
              <a:rPr lang="zh-CN" altLang="en-US"/>
              <a:t>膜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11950" y="1894205"/>
            <a:ext cx="955040" cy="368300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solidFill>
              <a:schemeClr val="tx1">
                <a:alpha val="10000"/>
              </a:schemeClr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根毛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574790" y="1414145"/>
            <a:ext cx="1229360" cy="368300"/>
          </a:xfrm>
          <a:prstGeom prst="rect">
            <a:avLst/>
          </a:prstGeom>
          <a:solidFill>
            <a:schemeClr val="bg2">
              <a:lumMod val="85000"/>
              <a:alpha val="25000"/>
            </a:schemeClr>
          </a:solidFill>
          <a:ln>
            <a:solidFill>
              <a:schemeClr val="tx1">
                <a:alpha val="8000"/>
              </a:schemeClr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小肠</a:t>
            </a:r>
            <a:r>
              <a:rPr lang="zh-CN" altLang="en-US"/>
              <a:t>绒毛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206240" y="2816225"/>
            <a:ext cx="955040" cy="3683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细胞</a:t>
            </a:r>
            <a:r>
              <a:rPr lang="zh-CN" altLang="en-US"/>
              <a:t>核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72810" y="5052060"/>
            <a:ext cx="16941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细胞核的</a:t>
            </a:r>
            <a:r>
              <a:rPr lang="zh-CN" altLang="en-US">
                <a:solidFill>
                  <a:schemeClr val="tx1"/>
                </a:solidFill>
              </a:rPr>
              <a:t>功能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11950" y="3884295"/>
            <a:ext cx="31165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动植物细胞的结构和功能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29370" y="4306570"/>
            <a:ext cx="326263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结构与功能相适应</a:t>
            </a:r>
            <a:r>
              <a:rPr lang="zh-CN" altLang="en-US">
                <a:sym typeface="+mn-ea"/>
              </a:rPr>
              <a:t>生物学观点</a:t>
            </a: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25255" y="5052060"/>
            <a:ext cx="2592705" cy="3683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细胞壁，应该是</a:t>
            </a:r>
            <a:r>
              <a:rPr lang="zh-CN" altLang="en-US"/>
              <a:t>细胞膜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  <p:bldP spid="11" grpId="1" animBg="1"/>
      <p:bldP spid="13" grpId="1" animBg="1"/>
      <p:bldP spid="12" grpId="0" bldLvl="0" animBg="1"/>
      <p:bldP spid="16" grpId="0" bldLvl="0" animBg="1"/>
      <p:bldP spid="12" grpId="1" animBg="1"/>
      <p:bldP spid="16" grpId="1" animBg="1"/>
      <p:bldP spid="10" grpId="0" bldLvl="0" animBg="1"/>
      <p:bldP spid="10" grpId="1" animBg="1"/>
      <p:bldP spid="9" grpId="0" bldLvl="0" animBg="1"/>
      <p:bldP spid="9" grpId="1" animBg="1"/>
      <p:bldP spid="8" grpId="0" bldLvl="0" animBg="1"/>
      <p:bldP spid="8" grpId="1" animBg="1"/>
      <p:bldP spid="15" grpId="0" bldLvl="0" animBg="1"/>
      <p:bldP spid="15" grpId="1" animBg="1"/>
      <p:bldP spid="14" grpId="0" bldLvl="0" animBg="1"/>
      <p:bldP spid="14" grpId="1" animBg="1"/>
      <p:bldP spid="18" grpId="0" bldLvl="0" animBg="1"/>
      <p:bldP spid="18" grpId="1" animBg="1"/>
      <p:bldP spid="19" grpId="0" bldLvl="0" animBg="1"/>
      <p:bldP spid="19" grpId="1" animBg="1"/>
      <p:bldP spid="4" grpId="0" animBg="1"/>
      <p:bldP spid="4" grpId="1" animBg="1"/>
      <p:bldP spid="20" grpId="0" bldLvl="0" animBg="1"/>
      <p:bldP spid="20" grpId="1" animBg="1"/>
      <p:bldP spid="17" grpId="0" animBg="1"/>
      <p:bldP spid="17" grpId="1" animBg="1"/>
      <p:bldP spid="5" grpId="0"/>
      <p:bldP spid="5" grpId="1"/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636270" y="351790"/>
            <a:ext cx="2955925" cy="992905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3600">
                <a:sym typeface="+mn-ea"/>
              </a:rPr>
              <a:t>知识点</a:t>
            </a:r>
            <a:r>
              <a:rPr lang="zh-CN" altLang="en-US" sz="3600">
                <a:sym typeface="+mn-ea"/>
              </a:rPr>
              <a:t>巩固</a:t>
            </a:r>
            <a:endParaRPr lang="zh-CN" altLang="en-US" sz="36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22435" y="351790"/>
            <a:ext cx="2011680" cy="992905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3600">
                <a:sym typeface="+mn-ea"/>
              </a:rPr>
              <a:t>变式训练</a:t>
            </a:r>
            <a:endParaRPr lang="zh-CN" altLang="en-US" sz="36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0950"/>
            <a:ext cx="6858000" cy="5143500"/>
          </a:xfrm>
          <a:prstGeom prst="rect">
            <a:avLst/>
          </a:prstGeom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26060" y="1851025"/>
            <a:ext cx="4632960" cy="34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动植物细胞的根本区别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/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．植物细胞与动物细胞结构上的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根本区别是动物细胞无细胞壁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．不是所有植物细胞都有叶绿体和液泡，如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根尖细胞和叶表皮细胞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中都没有叶绿体。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．并不是所有动物细胞都有细胞核，如成熟的红细胞和血小板都没有细胞核。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5795" y="1482725"/>
            <a:ext cx="478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451475" y="298450"/>
            <a:ext cx="2011680" cy="992905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真题</a:t>
            </a:r>
            <a:r>
              <a:rPr lang="zh-CN" altLang="en-US" sz="3600">
                <a:sym typeface="+mn-ea"/>
              </a:rPr>
              <a:t>回顾</a:t>
            </a:r>
            <a:endParaRPr lang="zh-CN" altLang="en-US" sz="3600">
              <a:sym typeface="+mn-ea"/>
            </a:endParaRPr>
          </a:p>
        </p:txBody>
      </p:sp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50150" y="298450"/>
          <a:ext cx="9715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952500" progId="Word.Document.12">
                  <p:embed/>
                </p:oleObj>
              </mc:Choice>
              <mc:Fallback>
                <p:oleObj name="" showAsIcon="1" r:id="rId2" imgW="971550" imgH="95250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0150" y="298450"/>
                        <a:ext cx="9715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527165" y="1712595"/>
            <a:ext cx="533527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1下列关于细胞及其结构的叙述，正确的是（　　）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①细胞壁   ②叶绿体   ③线粒体   ④细胞膜   </a:t>
            </a:r>
            <a:endParaRPr lang="en-US" altLang="zh-CN"/>
          </a:p>
          <a:p>
            <a:r>
              <a:rPr lang="en-US" altLang="zh-CN"/>
              <a:t>  ⑤细胞核   ⑥DNA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A．洋葱根尖细胞和气孔保卫细胞都具有    </a:t>
            </a:r>
            <a:endParaRPr lang="en-US" altLang="zh-CN"/>
          </a:p>
          <a:p>
            <a:r>
              <a:rPr lang="en-US" altLang="zh-CN"/>
              <a:t>   ① ② ③ ④ ⑤ ⑥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B．酵母菌细胞和大肠杆菌细胞都具有①③④⑤⑥	</a:t>
            </a:r>
            <a:endParaRPr lang="en-US" altLang="zh-CN"/>
          </a:p>
          <a:p>
            <a:r>
              <a:rPr lang="en-US" altLang="zh-CN"/>
              <a:t>C．衣藻和草履虫都具有③④⑤⑥	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D．人的成熟红细胞和白细胞都具有③④⑤⑥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6858000" y="3028950"/>
            <a:ext cx="1542415" cy="4381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995795" y="3467100"/>
            <a:ext cx="378460" cy="4381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550150" y="4966970"/>
            <a:ext cx="1015365" cy="4381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0688955" y="4936490"/>
            <a:ext cx="208915" cy="60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125200" y="3901440"/>
            <a:ext cx="208915" cy="60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69955" y="1498600"/>
            <a:ext cx="884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  <a:endParaRPr lang="en-US" altLang="zh-CN" sz="4000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466455" y="4028440"/>
            <a:ext cx="1015365" cy="4381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  <p:bldP spid="53251" grpId="1"/>
      <p:bldP spid="21" grpId="0" bldLvl="0" animBg="1"/>
      <p:bldP spid="21" grpId="1" animBg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4" grpId="0"/>
      <p:bldP spid="14" grpId="1"/>
      <p:bldP spid="2" grpId="0" bldLvl="0" animBg="1"/>
      <p:bldP spid="2" grpId="1" animBg="1"/>
      <p:bldP spid="1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9060" y="204470"/>
            <a:ext cx="4729480" cy="645160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第</a:t>
            </a:r>
            <a:r>
              <a:rPr lang="en-US" altLang="zh-CN" sz="3600">
                <a:sym typeface="+mn-ea"/>
              </a:rPr>
              <a:t>10</a:t>
            </a:r>
            <a:r>
              <a:rPr lang="zh-CN" altLang="en-US" sz="3600">
                <a:sym typeface="+mn-ea"/>
              </a:rPr>
              <a:t>题正答率：</a:t>
            </a:r>
            <a:r>
              <a:rPr lang="en-US" altLang="zh-CN" sz="3600">
                <a:sym typeface="+mn-ea"/>
              </a:rPr>
              <a:t>27.2</a:t>
            </a:r>
            <a:r>
              <a:rPr lang="en-US" altLang="zh-CN" sz="3600">
                <a:sym typeface="+mn-ea"/>
              </a:rPr>
              <a:t>%</a:t>
            </a:r>
            <a:endParaRPr lang="en-US" altLang="zh-CN" sz="3600">
              <a:sym typeface="+mn-ea"/>
            </a:endParaRPr>
          </a:p>
        </p:txBody>
      </p:sp>
      <p:pic>
        <p:nvPicPr>
          <p:cNvPr id="3" name="图片 2" descr="(KX@MY211[@VKBJ@82EC]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981710"/>
            <a:ext cx="10605770" cy="21094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824355" y="1414145"/>
            <a:ext cx="462915" cy="357505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715895" y="2269490"/>
            <a:ext cx="1466215" cy="34480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41775" y="2614930"/>
            <a:ext cx="1659890" cy="55943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07910" y="424116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生态功能</a:t>
            </a:r>
            <a:endParaRPr lang="zh-CN" altLang="en-US" sz="2400" b="1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8690610" y="3476625"/>
            <a:ext cx="233045" cy="1873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23655" y="3535045"/>
            <a:ext cx="31222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维持物质循环、能量流动</a:t>
            </a:r>
            <a:endParaRPr lang="zh-CN" altLang="en-US" sz="2000" b="1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endParaRPr lang="zh-CN" altLang="en-US" sz="2000" b="1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2000" b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净化环境</a:t>
            </a:r>
            <a:endParaRPr lang="zh-CN" altLang="en-US" sz="2000" b="1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2000" b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涵养水源</a:t>
            </a:r>
            <a:endParaRPr lang="zh-CN" altLang="en-US" sz="2000" b="1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2000" b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调节气候</a:t>
            </a:r>
            <a:endParaRPr lang="zh-CN" altLang="en-US" sz="2000" b="1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2000" b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改良土壤</a:t>
            </a:r>
            <a:endParaRPr lang="zh-CN" altLang="en-US" sz="2000" b="1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3476625"/>
            <a:ext cx="6137275" cy="2819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09270" y="3223260"/>
            <a:ext cx="1461135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2800"/>
              <a:t>8</a:t>
            </a:r>
            <a:r>
              <a:rPr lang="zh-CN" altLang="en-US" sz="2800"/>
              <a:t>下</a:t>
            </a:r>
            <a:r>
              <a:rPr lang="en-US" altLang="zh-CN" sz="2800"/>
              <a:t>P83</a:t>
            </a:r>
            <a:endParaRPr lang="en-US" altLang="zh-CN" sz="2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5" y="375285"/>
            <a:ext cx="5789930" cy="9207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143500" y="204470"/>
            <a:ext cx="1461135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2800"/>
              <a:t>8</a:t>
            </a:r>
            <a:r>
              <a:rPr lang="zh-CN" altLang="en-US" sz="2800"/>
              <a:t>下</a:t>
            </a:r>
            <a:r>
              <a:rPr lang="en-US" altLang="zh-CN" sz="2800"/>
              <a:t>P90</a:t>
            </a:r>
            <a:endParaRPr lang="en-US" altLang="zh-CN" sz="2800"/>
          </a:p>
        </p:txBody>
      </p:sp>
      <p:cxnSp>
        <p:nvCxnSpPr>
          <p:cNvPr id="17" name="直接连接符 16"/>
          <p:cNvCxnSpPr/>
          <p:nvPr/>
        </p:nvCxnSpPr>
        <p:spPr>
          <a:xfrm>
            <a:off x="8597900" y="2614930"/>
            <a:ext cx="621665" cy="325755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597900" y="2216150"/>
            <a:ext cx="10585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间接</a:t>
            </a:r>
            <a:endParaRPr lang="zh-CN" altLang="en-US" sz="2000" b="1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7000875" y="1033145"/>
            <a:ext cx="898525" cy="861695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5" grpId="0" animBg="1"/>
      <p:bldP spid="5" grpId="1" animBg="1"/>
      <p:bldP spid="6" grpId="0" animBg="1"/>
      <p:bldP spid="6" grpId="1" animBg="1"/>
      <p:bldP spid="8" grpId="0"/>
      <p:bldP spid="11" grpId="0"/>
      <p:bldP spid="10" grpId="0" animBg="1"/>
      <p:bldP spid="18" grpId="0"/>
      <p:bldP spid="8" grpId="1"/>
      <p:bldP spid="11" grpId="1"/>
      <p:bldP spid="10" grpId="1" animBg="1"/>
      <p:bldP spid="18" grpId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695" y="1323975"/>
            <a:ext cx="7245985" cy="50558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44195" y="221615"/>
            <a:ext cx="2011680" cy="992905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真题</a:t>
            </a:r>
            <a:r>
              <a:rPr lang="zh-CN" altLang="en-US" sz="3600">
                <a:sym typeface="+mn-ea"/>
              </a:rPr>
              <a:t>回顾</a:t>
            </a:r>
            <a:endParaRPr lang="zh-CN" altLang="en-US" sz="36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9675" y="1370330"/>
            <a:ext cx="508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FF0000"/>
                </a:solidFill>
              </a:rPr>
              <a:t>B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8375" y="3891280"/>
            <a:ext cx="9953625" cy="583565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p>
            <a:r>
              <a:rPr lang="zh-CN" altLang="en-US" sz="3200" b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直接使用价值</a:t>
            </a:r>
            <a:r>
              <a:rPr lang="zh-CN" altLang="en-US" sz="32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：旅游观光、科学研究和文学艺术创作</a:t>
            </a:r>
            <a:endParaRPr lang="zh-CN" altLang="en-US" sz="3200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842250" y="3048000"/>
            <a:ext cx="466090" cy="497840"/>
          </a:xfrm>
          <a:prstGeom prst="line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363970" y="1539240"/>
            <a:ext cx="6254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animBg="1"/>
      <p:bldP spid="4" grpId="0" bldLvl="0" animBg="1"/>
      <p:bldP spid="4" grpId="1" animBg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360" y="107315"/>
            <a:ext cx="4729480" cy="645160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第</a:t>
            </a:r>
            <a:r>
              <a:rPr lang="en-US" altLang="zh-CN" sz="3600">
                <a:sym typeface="+mn-ea"/>
              </a:rPr>
              <a:t>20</a:t>
            </a:r>
            <a:r>
              <a:rPr lang="zh-CN" altLang="en-US" sz="3600">
                <a:sym typeface="+mn-ea"/>
              </a:rPr>
              <a:t>题：正确率</a:t>
            </a:r>
            <a:r>
              <a:rPr lang="en-US" altLang="zh-CN" sz="3600">
                <a:sym typeface="+mn-ea"/>
              </a:rPr>
              <a:t>44.4%</a:t>
            </a:r>
            <a:endParaRPr lang="en-US" altLang="zh-CN" sz="36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-659" t="5396" r="659" b="-5396"/>
          <a:stretch>
            <a:fillRect/>
          </a:stretch>
        </p:blipFill>
        <p:spPr>
          <a:xfrm>
            <a:off x="86360" y="676910"/>
            <a:ext cx="12105640" cy="2519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89470" y="593090"/>
            <a:ext cx="14770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altLang="zh-CN" sz="40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13455" y="1176020"/>
            <a:ext cx="1196340" cy="29083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154420" y="1466850"/>
            <a:ext cx="55943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endParaRPr lang="zh-CN" altLang="en-US" sz="5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658485" y="2663190"/>
            <a:ext cx="944245" cy="3289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]5A}TFQ_TJ{CI}`I(LPTC]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305" y="2853055"/>
            <a:ext cx="4620895" cy="4154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35" y="3103880"/>
            <a:ext cx="4870450" cy="3454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0"/>
            <a:ext cx="2835275" cy="31718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10130" y="131445"/>
            <a:ext cx="1292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26</a:t>
            </a:r>
            <a:r>
              <a:rPr lang="zh-CN" altLang="en-US" sz="3600"/>
              <a:t>题</a:t>
            </a:r>
            <a:endParaRPr lang="zh-CN" altLang="en-US" sz="3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r="1106" b="3954"/>
          <a:stretch>
            <a:fillRect/>
          </a:stretch>
        </p:blipFill>
        <p:spPr>
          <a:xfrm>
            <a:off x="4037965" y="287655"/>
            <a:ext cx="2896235" cy="29768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585" y="254635"/>
            <a:ext cx="3111500" cy="29171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t="1258" r="1418"/>
          <a:stretch>
            <a:fillRect/>
          </a:stretch>
        </p:blipFill>
        <p:spPr>
          <a:xfrm>
            <a:off x="-90805" y="3507740"/>
            <a:ext cx="3178175" cy="2727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495" y="3507740"/>
            <a:ext cx="2924810" cy="27793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635" y="3355975"/>
            <a:ext cx="2818130" cy="29311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718165" y="2954020"/>
            <a:ext cx="1443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</a:rPr>
              <a:t>32</a:t>
            </a:r>
            <a:r>
              <a:rPr lang="zh-CN" altLang="en-US" sz="3600">
                <a:solidFill>
                  <a:srgbClr val="FF0000"/>
                </a:solidFill>
              </a:rPr>
              <a:t>题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19800" y="287655"/>
            <a:ext cx="1443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27</a:t>
            </a:r>
            <a:r>
              <a:rPr lang="zh-CN" altLang="en-US" sz="3600"/>
              <a:t>题</a:t>
            </a:r>
            <a:endParaRPr lang="zh-CN" altLang="en-US" sz="3600"/>
          </a:p>
        </p:txBody>
      </p:sp>
      <p:sp>
        <p:nvSpPr>
          <p:cNvPr id="7" name="文本框 6"/>
          <p:cNvSpPr txBox="1"/>
          <p:nvPr/>
        </p:nvSpPr>
        <p:spPr>
          <a:xfrm>
            <a:off x="10359390" y="287655"/>
            <a:ext cx="1443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</a:rPr>
              <a:t>28</a:t>
            </a:r>
            <a:r>
              <a:rPr lang="zh-CN" altLang="en-US" sz="3600">
                <a:solidFill>
                  <a:srgbClr val="FF0000"/>
                </a:solidFill>
              </a:rPr>
              <a:t>题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8870" y="3241675"/>
            <a:ext cx="1443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29</a:t>
            </a:r>
            <a:r>
              <a:rPr lang="zh-CN" altLang="en-US" sz="3600"/>
              <a:t>题</a:t>
            </a:r>
            <a:endParaRPr lang="zh-CN" altLang="en-US" sz="3600"/>
          </a:p>
        </p:txBody>
      </p:sp>
      <p:sp>
        <p:nvSpPr>
          <p:cNvPr id="9" name="文本框 8"/>
          <p:cNvSpPr txBox="1"/>
          <p:nvPr/>
        </p:nvSpPr>
        <p:spPr>
          <a:xfrm>
            <a:off x="4575810" y="3355975"/>
            <a:ext cx="1443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/>
              <a:t>30题</a:t>
            </a:r>
            <a:endParaRPr lang="en-US" altLang="zh-CN" sz="3600"/>
          </a:p>
        </p:txBody>
      </p:sp>
      <p:sp>
        <p:nvSpPr>
          <p:cNvPr id="10" name="文本框 9"/>
          <p:cNvSpPr txBox="1"/>
          <p:nvPr/>
        </p:nvSpPr>
        <p:spPr>
          <a:xfrm>
            <a:off x="7508240" y="3264535"/>
            <a:ext cx="1443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</a:rPr>
              <a:t>31</a:t>
            </a:r>
            <a:r>
              <a:rPr lang="zh-CN" altLang="en-US" sz="3600">
                <a:solidFill>
                  <a:srgbClr val="FF0000"/>
                </a:solidFill>
              </a:rPr>
              <a:t>题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925" y="3435985"/>
            <a:ext cx="2622550" cy="2413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51765"/>
            <a:ext cx="8138795" cy="5509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430" y="0"/>
            <a:ext cx="2147570" cy="240157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50825" y="151765"/>
            <a:ext cx="756920" cy="24892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007745" y="3742690"/>
            <a:ext cx="905510" cy="240665"/>
          </a:xfrm>
          <a:prstGeom prst="roundRect">
            <a:avLst/>
          </a:prstGeom>
          <a:noFill/>
          <a:ln w="476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32630" y="3394710"/>
            <a:ext cx="873125" cy="347980"/>
          </a:xfrm>
          <a:prstGeom prst="roundRect">
            <a:avLst/>
          </a:prstGeom>
          <a:noFill/>
          <a:ln w="476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48450" t="8773" r="35945" b="-714"/>
          <a:stretch>
            <a:fillRect/>
          </a:stretch>
        </p:blipFill>
        <p:spPr>
          <a:xfrm rot="16200000">
            <a:off x="9953625" y="650875"/>
            <a:ext cx="636270" cy="4022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45398" t="33597" r="38990" b="18849"/>
          <a:stretch>
            <a:fillRect/>
          </a:stretch>
        </p:blipFill>
        <p:spPr>
          <a:xfrm rot="16200000">
            <a:off x="9030970" y="3194050"/>
            <a:ext cx="618490" cy="25120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l="45269" t="18204" r="46180" b="15162"/>
          <a:stretch>
            <a:fillRect/>
          </a:stretch>
        </p:blipFill>
        <p:spPr>
          <a:xfrm rot="16200000">
            <a:off x="9864090" y="2038985"/>
            <a:ext cx="321945" cy="3881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l="42656" t="14254" r="46631" b="14787"/>
          <a:stretch>
            <a:fillRect/>
          </a:stretch>
        </p:blipFill>
        <p:spPr>
          <a:xfrm rot="16200000">
            <a:off x="9944100" y="1380490"/>
            <a:ext cx="457835" cy="40379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rcRect l="41948" t="18859" r="44215" b="34290"/>
          <a:stretch>
            <a:fillRect/>
          </a:stretch>
        </p:blipFill>
        <p:spPr>
          <a:xfrm rot="16200000">
            <a:off x="9253220" y="769620"/>
            <a:ext cx="565785" cy="25507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20690" y="5101590"/>
            <a:ext cx="115125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077085" y="4099560"/>
            <a:ext cx="952500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8860" y="4907915"/>
            <a:ext cx="1753870" cy="7550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84185" y="151765"/>
            <a:ext cx="15354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26</a:t>
            </a:r>
            <a:r>
              <a:rPr lang="zh-CN" altLang="en-US" sz="4400"/>
              <a:t>题</a:t>
            </a:r>
            <a:endParaRPr lang="zh-CN" altLang="en-US" sz="44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825" y="3394710"/>
            <a:ext cx="11526520" cy="254825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113_1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9"/>
  <p:tag name="KSO_WM_UNIT_DEC_AREA_ID" val="1efb7449054049089677d74b1976f5c3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429695d83e43e3b14d3f883bcbaeeb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13_1*a*1"/>
  <p:tag name="KSO_WM_TEMPLATE_CATEGORY" val="custom"/>
  <p:tag name="KSO_WM_TEMPLATE_INDEX" val="20214113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2aebaf724f424eeaa429166436f7459f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f4a0b31fd7843a4b11614e0f0df28b9"/>
  <p:tag name="KSO_WM_UNIT_TEXT_FILL_FORE_SCHEMECOLOR_INDEX_BRIGHTNESS" val="0.15"/>
  <p:tag name="KSO_WM_UNIT_TEXT_FILL_FORE_SCHEMECOLOR_INDEX" val="13"/>
  <p:tag name="KSO_WM_UNIT_TEXT_FILL_TYPE" val="1"/>
  <p:tag name="KSO_WM_TEMPLATE_ASSEMBLE_XID" val="5fa37381933986a28829d60f"/>
  <p:tag name="KSO_WM_TEMPLATE_ASSEMBLE_GROUPID" val="5f8e8eec67ec5bfe25c15d28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a819f39546fa49a9acb7503eb734f3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c3a6c57a3b4558a2d55bc1ea0a091c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9f60176fa514494184d84795c665827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e27d80a860e4bcfabd00e51348bc23a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a819f39546fa49a9acb7503eb734f3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c3a6c57a3b4558a2d55bc1ea0a091c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9f60176fa514494184d84795c665827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e27d80a860e4bcfabd00e51348bc23a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2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a"/>
  <p:tag name="KSO_WM_UNIT_DEC_AREA_ID" val="af937dbe586c475e85c80b9ae594ccc3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265a20b0786c4851be8b17ef7e0c18a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6e7134e9dba44e55ade5bde036ced52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e7ecc2ea03466ea87b435c9749f04f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a819f39546fa49a9acb7503eb734f3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c3a6c57a3b4558a2d55bc1ea0a091c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9f60176fa514494184d84795c665827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e27d80a860e4bcfabd00e51348bc23a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a819f39546fa49a9acb7503eb734f3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c3a6c57a3b4558a2d55bc1ea0a091c"/>
</p:tagLst>
</file>

<file path=ppt/tags/tag2.xml><?xml version="1.0" encoding="utf-8"?>
<p:tagLst xmlns:p="http://schemas.openxmlformats.org/presentationml/2006/main">
  <p:tag name="KSO_WM_UNIT_DEFAULT_FONT" val="18;28;2"/>
  <p:tag name="KSO_WM_UNIT_BLOCK" val="0"/>
  <p:tag name="KSO_WM_UNIT_ISCONTENTSTITLE" val="0"/>
  <p:tag name="KSO_WM_UNIT_ISNUMDGMTITLE" val="0"/>
  <p:tag name="KSO_WM_UNIT_PRESET_TEXT" val="单/击/此/处/添/加/副/标/题/内/容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113_1*b*1"/>
  <p:tag name="KSO_WM_TEMPLATE_CATEGORY" val="custom"/>
  <p:tag name="KSO_WM_TEMPLATE_INDEX" val="20214113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d5c094d83cc74d7c9e4095c560ba8980"/>
  <p:tag name="KSO_WM_CHIP_FILLAREA_FILL_RULE" val="{&quot;fill_align&quot;:&quot;cm&quot;,&quot;fill_mode&quot;:&quot;adaptive&quot;,&quot;sacle_strategy&quot;:&quot;smart&quot;}"/>
  <p:tag name="KSO_WM_ASSEMBLE_CHIP_INDEX" val="97096415e4db4a51aeaac4c879644795"/>
  <p:tag name="KSO_WM_UNIT_TEXT_FILL_FORE_SCHEMECOLOR_INDEX_BRIGHTNESS" val="0.35"/>
  <p:tag name="KSO_WM_UNIT_TEXT_FILL_FORE_SCHEMECOLOR_INDEX" val="13"/>
  <p:tag name="KSO_WM_UNIT_TEXT_FILL_TYPE" val="1"/>
  <p:tag name="KSO_WM_TEMPLATE_ASSEMBLE_XID" val="5fa37381933986a28829d62f"/>
  <p:tag name="KSO_WM_TEMPLATE_ASSEMBLE_GROUPID" val="5f8e8eec67ec5bfe25c15d28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9f60176fa514494184d84795c665827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e27d80a860e4bcfabd00e51348bc23a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a819f39546fa49a9acb7503eb734f3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c3a6c57a3b4558a2d55bc1ea0a091c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9f60176fa514494184d84795c665827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e27d80a860e4bcfabd00e51348bc23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113_1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9"/>
  <p:tag name="KSO_WM_UNIT_DEC_AREA_ID" val="1efb7449054049089677d74b1976f5c3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429695d83e43e3b14d3f883bcbaeeb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113_1*b*1"/>
  <p:tag name="KSO_WM_TEMPLATE_CATEGORY" val="custom"/>
  <p:tag name="KSO_WM_TEMPLATE_INDEX" val="2021411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f1e47ca517ed41e29f9bd62a7768694d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1ae18090cea548c5b88f31daa9c2c46f"/>
  <p:tag name="KSO_WM_UNIT_TEXT_FILL_FORE_SCHEMECOLOR_INDEX_BRIGHTNESS" val="0.35"/>
  <p:tag name="KSO_WM_UNIT_TEXT_FILL_FORE_SCHEMECOLOR_INDEX" val="13"/>
  <p:tag name="KSO_WM_UNIT_TEXT_FILL_TYPE" val="1"/>
  <p:tag name="KSO_WM_TEMPLATE_ASSEMBLE_XID" val="5fa37381933986a28829d653"/>
  <p:tag name="KSO_WM_TEMPLATE_ASSEMBLE_GROUPID" val="5f8e8eec67ec5bfe25c15d28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13_1*a*1"/>
  <p:tag name="KSO_WM_TEMPLATE_CATEGORY" val="custom"/>
  <p:tag name="KSO_WM_TEMPLATE_INDEX" val="20214113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db521253e1b641d6a1d0c6a0e92ce34e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1ae18090cea548c5b88f31daa9c2c46f"/>
  <p:tag name="KSO_WM_UNIT_TEXT_FILL_FORE_SCHEMECOLOR_INDEX_BRIGHTNESS" val="0.15"/>
  <p:tag name="KSO_WM_UNIT_TEXT_FILL_FORE_SCHEMECOLOR_INDEX" val="13"/>
  <p:tag name="KSO_WM_UNIT_TEXT_FILL_TYPE" val="1"/>
  <p:tag name="KSO_WM_TEMPLATE_ASSEMBLE_XID" val="5fa37381933986a28829d653"/>
  <p:tag name="KSO_WM_TEMPLATE_ASSEMBLE_GROUPID" val="5f8e8eec67ec5bfe25c15d28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a819f39546fa49a9acb7503eb734f3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c3a6c57a3b4558a2d55bc1ea0a091c"/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9f60176fa514494184d84795c665827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e27d80a860e4bcfabd00e51348bc23a"/>
  <p:tag name="KSO_WM_SLIDE_BACKGROUND_TYPE" val="general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DEFAULT_FONT" val="60;74;4"/>
  <p:tag name="KSO_WM_UNIT_BLOCK" val="0"/>
  <p:tag name="KSO_WM_UNIT_ISCONTENTSTITLE" val="0"/>
  <p:tag name="KSO_WM_UNIT_ISNUMDGMTITLE" val="0"/>
  <p:tag name="KSO_WM_UNIT_PRESET_TEXT" val="企业员工入职培训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13_1*a*1"/>
  <p:tag name="KSO_WM_TEMPLATE_CATEGORY" val="custom"/>
  <p:tag name="KSO_WM_TEMPLATE_INDEX" val="20214113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62ffb4cd7c7c424c80158c375f84607b"/>
  <p:tag name="KSO_WM_CHIP_FILLAREA_FILL_RULE" val="{&quot;fill_align&quot;:&quot;cm&quot;,&quot;fill_mode&quot;:&quot;adaptive&quot;,&quot;sacle_strategy&quot;:&quot;smart&quot;}"/>
  <p:tag name="KSO_WM_ASSEMBLE_CHIP_INDEX" val="97096415e4db4a51aeaac4c879644795"/>
  <p:tag name="KSO_WM_UNIT_TEXT_FILL_FORE_SCHEMECOLOR_INDEX_BRIGHTNESS" val="0.15"/>
  <p:tag name="KSO_WM_UNIT_TEXT_FILL_FORE_SCHEMECOLOR_INDEX" val="13"/>
  <p:tag name="KSO_WM_UNIT_TEXT_FILL_TYPE" val="1"/>
  <p:tag name="KSO_WM_TEMPLATE_ASSEMBLE_XID" val="5fa37381933986a28829d62f"/>
  <p:tag name="KSO_WM_TEMPLATE_ASSEMBLE_GROUPID" val="5f8e8eec67ec5bfe25c15d28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13_5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d"/>
  <p:tag name="KSO_WM_UNIT_DEC_AREA_ID" val="4af1a38973b74799818b14436f6aee9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e3533bcef864f9384a1250edd2cec38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b85e03b9de41443c93fe9b1559b7843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8a9edbd7fd4a5f818eb633aeaf0087"/>
  <p:tag name="KSO_WM_SLIDE_BACKGROUND_TYPE" val="fram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39418d3bf67a4c60bb02e1fd7f3e7c9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49d97ea007452b826aea5c7a2fc21e"/>
  <p:tag name="KSO_WM_SLIDE_BACKGROUND_TYPE" val="frame"/>
</p:tagLst>
</file>

<file path=ppt/tags/tag35.xml><?xml version="1.0" encoding="utf-8"?>
<p:tagLst xmlns:p="http://schemas.openxmlformats.org/presentationml/2006/main">
  <p:tag name="KSO_WM_SLIDE_BACKGROUND_TYPE" val="frame"/>
</p:tagLst>
</file>

<file path=ppt/tags/tag36.xml><?xml version="1.0" encoding="utf-8"?>
<p:tagLst xmlns:p="http://schemas.openxmlformats.org/presentationml/2006/main"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a819f39546fa49a9acb7503eb734f3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c3a6c57a3b4558a2d55bc1ea0a091c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13_5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d"/>
  <p:tag name="KSO_WM_UNIT_DEC_AREA_ID" val="c2906ae55fee4f249db872bea06779c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facd1375274f6b9b846d4f1a79734d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561eaab514974e6bad9b20aaf5e5c6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810e4ab107441d491660796cac1b353"/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58d784dbc5ae41a099958b61edd531b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21e4e4d8cd436ab3c24638bd906db2"/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13_5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d"/>
  <p:tag name="KSO_WM_UNIT_DEC_AREA_ID" val="dcc1e2a09961419182b8297ac67b975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ffc3cbb3104ffb8be182a7a861a1b8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9f60176fa514494184d84795c665827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e27d80a860e4bcfabd00e51348bc23a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4ca5d4c3adfd49f08d99b3e63f939c5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f7ad84f1394db687e33ab9f60da27c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b5d146b785854f2da1e1a4146493527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0feb452b6f04c1b88e1d8df72f2f721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13_5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d"/>
  <p:tag name="KSO_WM_UNIT_DEC_AREA_ID" val="fd6fd7cd2a3046c9963418738fd912c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b5fa8589dd24811a3830ecb04f02be7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72b204b434714531862c60ab8d384b9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d78f0080b494a9c98a44e1f6485c814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2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a"/>
  <p:tag name="KSO_WM_UNIT_DEC_AREA_ID" val="1d29e7a209a444f19b23c1b05a2016fa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417c196a475d46e18a4fac02fd150c37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5321386263ba4a1f900a7cf28556f26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dd9045a998a4e099463c0c6ced4dd19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13_5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d"/>
  <p:tag name="KSO_WM_UNIT_DEC_AREA_ID" val="43e91cb3286e45aa9151b32e94b8b1b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d1c9caf9c774a619a78be38bb7992db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fc4af9d1c22c40ea831ee3d3cea5265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6d3de379a784b1cbb90c50b7290f4a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1b8cad6eded043bf8c3450c5d466ee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6812cb057ee4988b8322468e67ed757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d80c218e2fdc487b97e049be0d52eb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5474dbd51f8468b9f8ad7d870eb125b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13_5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d"/>
  <p:tag name="KSO_WM_UNIT_DEC_AREA_ID" val="12e4cd6b0a884ad4855d97b65c4054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750de963fa49eaa98050dcb3cb0d3f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3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b"/>
  <p:tag name="KSO_WM_UNIT_DEC_AREA_ID" val="bf2deb932c4e444ea4a548d45774b0f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7fcb661bd824ab8961c0fc8cfbbec56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08d98ff62a9c4f7ba8dc9f9f5c1b6e8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1fac72de16b47c4bd1a936728e82acb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13_4*i*1"/>
  <p:tag name="KSO_WM_TEMPLATE_CATEGORY" val="chip"/>
  <p:tag name="KSO_WM_TEMPLATE_INDEX" val="20214113"/>
  <p:tag name="KSO_WM_UNIT_LAYERLEVEL" val="1"/>
  <p:tag name="KSO_WM_TAG_VERSION" val="1.0"/>
  <p:tag name="KSO_WM_BEAUTIFY_FLAG" val="#wm#"/>
  <p:tag name="KSO_WM_CHIP_GROUPID" val="5f8e8eec67ec5bfe25c15d28"/>
  <p:tag name="KSO_WM_CHIP_XID" val="5f8e8eec67ec5bfe25c15d2c"/>
  <p:tag name="KSO_WM_UNIT_DEC_AREA_ID" val="110f17f3341a442890156dadca0745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d0293b9e90040359410cb7180e75d89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14113"/>
</p:tagLst>
</file>

<file path=ppt/tags/tag87.xml><?xml version="1.0" encoding="utf-8"?>
<p:tagLst xmlns:p="http://schemas.openxmlformats.org/presentationml/2006/main">
  <p:tag name="KSO_WM_TEMPLATE_CATEGORY" val="custom"/>
  <p:tag name="KSO_WM_TEMPLATE_INDEX" val="20214113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4113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113_1*b*1"/>
  <p:tag name="KSO_WM_TEMPLATE_CATEGORY" val="custom"/>
  <p:tag name="KSO_WM_TEMPLATE_INDEX" val="2021411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e8fa248670bb422fadaadfedbdf0869e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f4a0b31fd7843a4b11614e0f0df28b9"/>
  <p:tag name="KSO_WM_UNIT_TEXT_FILL_FORE_SCHEMECOLOR_INDEX_BRIGHTNESS" val="0.35"/>
  <p:tag name="KSO_WM_UNIT_TEXT_FILL_FORE_SCHEMECOLOR_INDEX" val="13"/>
  <p:tag name="KSO_WM_UNIT_TEXT_FILL_TYPE" val="1"/>
  <p:tag name="KSO_WM_TEMPLATE_ASSEMBLE_XID" val="5fa37381933986a28829d60f"/>
  <p:tag name="KSO_WM_TEMPLATE_ASSEMBLE_GROUPID" val="5f8e8eec67ec5bfe25c15d28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14113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14113"/>
</p:tagLst>
</file>

<file path=ppt/theme/theme1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2EEED"/>
      </a:dk2>
      <a:lt2>
        <a:srgbClr val="FEFFFF"/>
      </a:lt2>
      <a:accent1>
        <a:srgbClr val="DB6C56"/>
      </a:accent1>
      <a:accent2>
        <a:srgbClr val="CF7E4B"/>
      </a:accent2>
      <a:accent3>
        <a:srgbClr val="B4954C"/>
      </a:accent3>
      <a:accent4>
        <a:srgbClr val="91AE5A"/>
      </a:accent4>
      <a:accent5>
        <a:srgbClr val="6FC57A"/>
      </a:accent5>
      <a:accent6>
        <a:srgbClr val="55DAA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1773</Words>
  <Application>WPS 演示</Application>
  <PresentationFormat>宽屏</PresentationFormat>
  <Paragraphs>374</Paragraphs>
  <Slides>23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汉仪旗黑-85S</vt:lpstr>
      <vt:lpstr>黑体</vt:lpstr>
      <vt:lpstr>楷体</vt:lpstr>
      <vt:lpstr>Calibri</vt:lpstr>
      <vt:lpstr>Times New Roman</vt:lpstr>
      <vt:lpstr>Arial Unicode MS</vt:lpstr>
      <vt:lpstr>Arial Black</vt:lpstr>
      <vt:lpstr>Courier New</vt:lpstr>
      <vt:lpstr>幼圆</vt:lpstr>
      <vt:lpstr>汉仪晓波画报黑W</vt:lpstr>
      <vt:lpstr>2_Office 主题​​</vt:lpstr>
      <vt:lpstr>Word.Document.12</vt:lpstr>
      <vt:lpstr>生物二模试题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甜</cp:lastModifiedBy>
  <cp:revision>163</cp:revision>
  <dcterms:created xsi:type="dcterms:W3CDTF">2019-06-19T02:08:00Z</dcterms:created>
  <dcterms:modified xsi:type="dcterms:W3CDTF">2021-05-11T05:29:46Z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9E966E2B09E847C89A9087B693369627</vt:lpwstr>
  </property>
</Properties>
</file>